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
      <p:font typeface="Gill Sans"/>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bold.fntdata"/><Relationship Id="rId21" Type="http://schemas.openxmlformats.org/officeDocument/2006/relationships/slide" Target="slides/slide16.xml"/><Relationship Id="rId43" Type="http://schemas.openxmlformats.org/officeDocument/2006/relationships/font" Target="fonts/Roboto-regular.fntdata"/><Relationship Id="rId24" Type="http://schemas.openxmlformats.org/officeDocument/2006/relationships/slide" Target="slides/slide19.xml"/><Relationship Id="rId46" Type="http://schemas.openxmlformats.org/officeDocument/2006/relationships/font" Target="fonts/Roboto-boldItalic.fntdata"/><Relationship Id="rId23" Type="http://schemas.openxmlformats.org/officeDocument/2006/relationships/slide" Target="slides/slide18.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GillSans-bold.fntdata"/><Relationship Id="rId25" Type="http://schemas.openxmlformats.org/officeDocument/2006/relationships/slide" Target="slides/slide20.xml"/><Relationship Id="rId47" Type="http://schemas.openxmlformats.org/officeDocument/2006/relationships/font" Target="fonts/GillSans-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d240797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ed240797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54f8c903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54f8c903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Again, similar trends can be also observed in these log-transformed violin plots. The larger feature values in the "Defect" category compared to "No Defect" category highlights the importance of considering code complexity and comprehensibility in the context of software quality assurance. Some new findings from these violin plots is that in terms of outlier concentration, we see that "No Defects' programs tend to be more concentrated around the lower whisker. This indicates that defect-free program often have simpler and more straightforward code structures. However, this might be explained by the nature of this unbalanced dataset where "No Defects" data are more common, leading to its more concentrated character.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d2425f2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d2425f2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The observed correlation between the input features and the defects variable does not appear to be very strong.</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The features, loc (McCabe's line count of code), v(g) (McCabe's cyclomatic complexity), and branchCount (percentage of the flow graph) are relatively highly correlated with defects variable. These correlation makes sense as from the above EDAs, we have already observed that the degree of complexity, sophistication, or completeness of programs distinguish defect programs from defect-free programs.</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The features, e (Halstead "effort") are t (Halstead time estimator) are relatively weakly correlated with defects variable. These correlations also make sense in the context of real-world, as individual efforts and time put into writing the program are less likely to affect the characteristics and quality of code. Individual efforts and time put into writing the program might be confounding variable, as they are differ from programmers' coding ability perspective.</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The feature, l (Halstead "program length"), is negatively correlated with the defects variable. This somehow contradicts our finding from the above EDAs, in which it implies that longer program lengths may contribute to more robust and error-resistant software. But with this new findings, we can further refine our hypothesis. The increased complexity might result in a higher likelihood of introducing errors or bugs, but longer program lengths still support the notion that complete, comprehensive, and well-structured codebases are less prone to defects. This understanding invites further investigation into the intricate dynamics between program length, complexity, and software robustness, which will be discussed later in this project. The feature, l (Halstead "program length"), tend to show a relatively weak negative correlation with all other features. This might suggest the less usefulness of this feature. However, as we discussed above, the negative correlation with defects variable might still indicate that this character can guide our decision-making processes in the context of software quality assessment.</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Note that, there are some highly correlated input features, which are branchCount &amp; v(g), total_Opnd &amp; n, total_Opnd &amp; v, total_Opnd &amp; b, total_Op &amp; n, total_Op &amp; v, total_Op &amp; b, total_Op &amp; total_Opnd, n &amp; v, b &amp; v. These correlations might indicate shared patterns or characteristics that co-occur within the software programs. We want to further analyze these correlations within the following EDA section.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54f8c903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54f8c903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54f8c90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a54f8c90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a54f8c903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a54f8c903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Now let’s move on to explore predictive models for defect detection in software. Starting with Logistic Regression, our baseline model, known for its simplicity and effectiveness in binary classification.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We then progress to more complex models like the Random Forest, which handles non-linear relationships and mitigates overfitting, and Gradient Tree Boosting, focusing on correcting errors iteratively. Additionally, we implement the XGBoost Classifier, known for its efficiency, and finally, a Feed-Forward Neural Network, which we anticipate will excel in capturing intricate patterns within our dataset.</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54f8c903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a54f8c903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a54f8c903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a54f8c903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Before building our models, let's discuss evaluation metrics. Our dataset is imbalanced, so accuracy alone won't suffice. We'll focus on two primary metrics: the weighted F1-Score and ROC/AUC. The F1-Score provides a balanced view of precision and recall, especially important for our imbalanced dataset. ROC/AUC helps us gauge how well our model distinguishes between classes. Additionally, we'll also track accuracy, precision, and recall for a comprehensive evaluation.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54f8c9034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a54f8c9034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Our data is split into training, validation, and test sets, in a 65/15/20 ratio. This ensures our model not only learns effectively but also generalizes well to new data. </a:t>
            </a:r>
            <a:r>
              <a:rPr lang="en" sz="1200">
                <a:solidFill>
                  <a:srgbClr val="374151"/>
                </a:solidFill>
                <a:latin typeface="Roboto"/>
                <a:ea typeface="Roboto"/>
                <a:cs typeface="Roboto"/>
                <a:sym typeface="Roboto"/>
              </a:rPr>
              <a:t>The training set helps the model learn patterns, t</a:t>
            </a:r>
            <a:r>
              <a:rPr lang="en" sz="1200">
                <a:solidFill>
                  <a:srgbClr val="374151"/>
                </a:solidFill>
                <a:latin typeface="Roboto"/>
                <a:ea typeface="Roboto"/>
                <a:cs typeface="Roboto"/>
                <a:sym typeface="Roboto"/>
              </a:rPr>
              <a:t>he validation set helps us fine-tune and prevent overfitting, and the separate test set offers an unbiased performance assessment.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54f8c9034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54f8c9034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Data preprocessing and hyperparameter tuning are pivotal. Preprocessing, including Normalization and PCA, optimizes our data for learning, enhancing model efficiency and accuracy. For hyperparameter tuning, we employ methods like GridSearch to tailor each model to our dataset's unique characteristics, striking a balance between complexity and performance.</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Next, my teammate Travis will talk about feature engineering using data augmentation and the rest of the part</a:t>
            </a:r>
            <a:endParaRPr sz="1200">
              <a:solidFill>
                <a:srgbClr val="37415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54f8c90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54f8c90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Based on the above evaluation metrics, we can see that our vanilla logistic regression model doesn't adequately fit to the data, although it is a decent prediction. The value of 0.67 for AUC means that there is a 67% chance that the model will be able to distinguish between positive class and negative class. Meanwhile, based on the value of weighted F1-score, we see that value of 0.77 is good in terms of prediction as the model is able to correctly predict more than half of the test samples. However, based on the confusion matrix as well as the precision, recall and macro f1-score for the positive labeled samples, we see that the model is doing very poorly on predicting the positive class. There are almost half of the positive samples is being misclassified as negative. As we previously mentioned, this is very detrimental in real-world situation, as we want our model to be more sensitive and responsive to this positive samples since they are defect programs. With that being said, we want to tune the vanilla logistic regression model to see if we can improve on these metrics, which will eventually make our model more capable.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54f8c9034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54f8c9034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a54f8c903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a54f8c903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Great! We see that the performance of our vanilla logistic regression was improved. The AUC value is now 0.78, which indicates that there are 78% chance that the model will be able to distinguish between positive class and negative class. Also, based on the confusion matrix, we see that the model is more capable of predicting positive samples as positive. However, the weighted F1 score does not improve promisingly, as we see the model is still misclassified some of samples with the labels in comparison to the ground truth label. Therefore, it is worth trying a hyperparemter tuning on the model to see if we could make the vanilla logistic regression performs even better!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a54f8c903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a54f8c903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54f8c903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54f8c903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54f8c903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54f8c903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a54f8c9034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a54f8c9034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a54f8c903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a54f8c903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a54f8c903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a54f8c903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a54f8c9034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a54f8c9034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54f8c903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a54f8c903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a54f8c903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a54f8c903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d240797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d240797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The objective of this project is to create a classification model capable of predicting the presence of defects in a C program, utilizing various features of the program as indicators. We are aiming to enhance the functionality of Integrated Development Environments (IDEs) by providing users with a tool that can proactively identify potential defects, thereby promoting code accuracy and reducing debugging time. We hope that the outcome of this project would augment the code development process, making it a valuable endeavor in the realm of software engineering.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54f8c9034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a54f8c9034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a54f8c903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a54f8c903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a54f8c9034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a54f8c9034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Let's take a look at how our models have performed after the preprocessing and optimization steps we implemented. In these comparison charts, we measure model performance using four different metrics: AUC, Macro F1, Weighted F1 and Accuracy.</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Starting with the AUC, or Area Under the Curve, we observe that our customized deep learning model, after data augmentation, shows an AUC of 0.69. While this might not be the highest score among the models, it's a significant improvement from the baseline logistic regression model. The XGBoost and Gradient Tree Boosting models, especially with hyperparameter tuning and PCA, exhibit impressive AUC scores, all peaking at 0.79, indicating a strong ability to distinguish between defect and non-defect classes.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Moving on to the Macro F1 Score, which is particularly important in the context of our imbalanced dataset, we see a similar pattern. The models with data augmentation and hyperparameter tuning consistently outperform the baseline models. The deep learning model again shows a competitive score, tying with the majority at 0.70, reinforcing its capability to balance precision and recall.</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Lastly, when we look at Accuracy, our models display a close range of results, from 0.79 to 0.82. It's important to note that while accuracy is less informative on its own due to class imbalance, it still provides a snapshot of overall performance. Our deep learning model reaches 0.80, which, when combined with its Macro F1 and AUC performance, confirms its robustness. Meanwhile, the PCA Random Forest and Gradient Tree Boosting models achieve the highest accuracy, both at 0.82.</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In summary, while our customized deep learning model shows promising results, the traditional models, particularly with PCA and hyperparameter tuning, demonstrate strong performance across all metrics. This gives us a comprehensive understanding of where each model's strengths.</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a54f8c9034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a54f8c9034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In assessing the effectiveness of our models, we've conducted a critical analysis on the influence of data augmentation. The chart presented here reveals the comparison of F1-scores for both vanilla and data-augmented models, across two dimensions: 'No Defects' and 'Defects'.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On the left, we have the F1-scores for 'No Defects'. We observe that the data-augmented models (shown in orange) maintain a comparable F1-score to the vanilla models (shown in blue) across Logistic Regression, Random Forest, Gradient Tree Boosting, and XGBoost. This suggests that data augmentation does not deteriorate the model's ability to correctly identify the absence of defects.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On the right, the F1-scores for 'Defects' tell a more nuanced story. Here, data augmentation appears to have a more pronounced effect. While the vanilla models exhibit certain performance levels, the augmented models in every case show an improved F1-score. This improvement is a testament to the effectiveness of data augmentation in addressing class imbalance, particularly by enhancing the model's sensitivity to the minority class – in our case, the defective samples.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In conclusion, data augmentation has bolstered our models' proficiency in defect detection, which is crucial for the predictive accuracy we strive for in this project. It's important to note that this improvement in detecting defects does not come at the cost of falsely identifying non-defects, thus maintaining a balanced predictive capability</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54f8c9034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a54f8c9034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a54f8c9034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a54f8c9034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a54f8c903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a54f8c903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Upon evaluating various models using a dataset geared towards predicting defects in C programs, we conclude that traditional machine learning models with hyperparameter tuning and PCA show superior performance in key metrics. Despite the advanced capabilities of our custom deep learning model, it has not achieved a leading position, especially in the AUC metric, which is crucial for predicting defect presence with high confidence—a feature vital for the intended use in Integrated Development Environments (IDEs).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a54f8c903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a54f8c903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ed2425f2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ed2425f2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d2425f2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d2425f2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 sz="2000">
                <a:solidFill>
                  <a:srgbClr val="212121"/>
                </a:solidFill>
                <a:highlight>
                  <a:schemeClr val="lt1"/>
                </a:highlight>
                <a:latin typeface="Times New Roman"/>
                <a:ea typeface="Times New Roman"/>
                <a:cs typeface="Times New Roman"/>
                <a:sym typeface="Times New Roman"/>
              </a:rPr>
              <a:t>First let’s observe the distribution of target variable defects. From both histogram and pie chart plots, we see that our dataset is highly imbalanced.</a:t>
            </a:r>
            <a:endParaRPr sz="2000">
              <a:solidFill>
                <a:srgbClr val="44464B"/>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d2425f2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d2425f2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5600" lvl="0" marL="457200" rtl="0" algn="l">
              <a:spcBef>
                <a:spcPts val="360"/>
              </a:spcBef>
              <a:spcAft>
                <a:spcPts val="0"/>
              </a:spcAft>
              <a:buClr>
                <a:srgbClr val="00144D"/>
              </a:buClr>
              <a:buSzPts val="2000"/>
              <a:buFont typeface="Times New Roman"/>
              <a:buChar char="•"/>
            </a:pPr>
            <a:r>
              <a:rPr lang="en" sz="2000">
                <a:solidFill>
                  <a:srgbClr val="44464B"/>
                </a:solidFill>
                <a:latin typeface="Times New Roman"/>
                <a:ea typeface="Times New Roman"/>
                <a:cs typeface="Times New Roman"/>
                <a:sym typeface="Times New Roman"/>
              </a:rPr>
              <a:t>Then let’s observe the distribution of input features excluding id. </a:t>
            </a:r>
            <a:endParaRPr sz="2000">
              <a:solidFill>
                <a:srgbClr val="44464B"/>
              </a:solidFill>
              <a:latin typeface="Times New Roman"/>
              <a:ea typeface="Times New Roman"/>
              <a:cs typeface="Times New Roman"/>
              <a:sym typeface="Times New Roman"/>
            </a:endParaRPr>
          </a:p>
          <a:p>
            <a:pPr indent="-355600" lvl="0" marL="457200" rtl="0" algn="l">
              <a:spcBef>
                <a:spcPts val="0"/>
              </a:spcBef>
              <a:spcAft>
                <a:spcPts val="0"/>
              </a:spcAft>
              <a:buClr>
                <a:srgbClr val="44464B"/>
              </a:buClr>
              <a:buSzPts val="2000"/>
              <a:buFont typeface="Times New Roman"/>
              <a:buChar char="•"/>
            </a:pPr>
            <a:r>
              <a:rPr lang="en" sz="1200">
                <a:solidFill>
                  <a:srgbClr val="212121"/>
                </a:solidFill>
                <a:highlight>
                  <a:srgbClr val="FFFFFF"/>
                </a:highlight>
                <a:latin typeface="Roboto"/>
                <a:ea typeface="Roboto"/>
                <a:cs typeface="Roboto"/>
                <a:sym typeface="Roboto"/>
              </a:rPr>
              <a:t>These outliers, represented as thin and short bins that significantly deviating from the majority of the distribution. However, this outliers data might be interpreted as for some programs, they contain significantly longer codes and comments compared to other programs</a:t>
            </a:r>
            <a:endParaRPr sz="2000">
              <a:solidFill>
                <a:srgbClr val="44464B"/>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54f8c903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a54f8c903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a distinct trend wherein programs labeled as "Defect" exhibit larger values for their associated features compared to programs labeled as "No Defect."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54f8c903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a54f8c903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54f8c903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54f8c903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Based on the boxplots of 21 input features, we can clearly observe that the features are widely spread. Just as what we observed from the histograms, theses features contain many outliers data as present by data points in the boxplot. While one more findings compared to what we see from histograms is that outliers data tend to more common in "defect" programs, and the corresponding value of these outliers also tend to be larger compared to defect-free programs. Moreover, the boxplots again indicate that "Defect" program exhibit larger values for their associated features compared to programs labeled as "No Defect."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 name="Shape 11"/>
        <p:cNvGrpSpPr/>
        <p:nvPr/>
      </p:nvGrpSpPr>
      <p:grpSpPr>
        <a:xfrm>
          <a:off x="0" y="0"/>
          <a:ext cx="0" cy="0"/>
          <a:chOff x="0" y="0"/>
          <a:chExt cx="0" cy="0"/>
        </a:xfrm>
      </p:grpSpPr>
      <p:sp>
        <p:nvSpPr>
          <p:cNvPr id="12" name="Google Shape;12;p2"/>
          <p:cNvSpPr txBox="1"/>
          <p:nvPr>
            <p:ph idx="1" type="body"/>
          </p:nvPr>
        </p:nvSpPr>
        <p:spPr>
          <a:xfrm>
            <a:off x="457200" y="1104901"/>
            <a:ext cx="4038600" cy="34896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SzPts val="2400"/>
              <a:buChar char="•"/>
              <a:defRPr sz="2400"/>
            </a:lvl1pPr>
            <a:lvl2pPr indent="-355600" lvl="1" marL="914400" rtl="0" algn="l">
              <a:spcBef>
                <a:spcPts val="400"/>
              </a:spcBef>
              <a:spcAft>
                <a:spcPts val="0"/>
              </a:spcAft>
              <a:buSzPts val="2000"/>
              <a:buChar char="–"/>
              <a:defRPr sz="2000"/>
            </a:lvl2pPr>
            <a:lvl3pPr indent="-342900" lvl="2" marL="1371600" rtl="0" algn="l">
              <a:spcBef>
                <a:spcPts val="360"/>
              </a:spcBef>
              <a:spcAft>
                <a:spcPts val="0"/>
              </a:spcAft>
              <a:buSzPts val="1800"/>
              <a:buChar char="•"/>
              <a:defRPr sz="1800"/>
            </a:lvl3pPr>
            <a:lvl4pPr indent="-330200" lvl="3" marL="1828800" rtl="0" algn="l">
              <a:spcBef>
                <a:spcPts val="320"/>
              </a:spcBef>
              <a:spcAft>
                <a:spcPts val="0"/>
              </a:spcAft>
              <a:buSzPts val="1600"/>
              <a:buChar char="–"/>
              <a:defRPr sz="1600"/>
            </a:lvl4pPr>
            <a:lvl5pPr indent="-330200" lvl="4" marL="2286000" rtl="0" algn="l">
              <a:spcBef>
                <a:spcPts val="320"/>
              </a:spcBef>
              <a:spcAft>
                <a:spcPts val="0"/>
              </a:spcAft>
              <a:buSzPts val="1600"/>
              <a:buChar char="»"/>
              <a:defRPr sz="16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3" name="Google Shape;13;p2"/>
          <p:cNvSpPr txBox="1"/>
          <p:nvPr>
            <p:ph idx="2" type="body"/>
          </p:nvPr>
        </p:nvSpPr>
        <p:spPr>
          <a:xfrm>
            <a:off x="4648200" y="1104902"/>
            <a:ext cx="4038600" cy="34896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SzPts val="2400"/>
              <a:buChar char="•"/>
              <a:defRPr sz="2400"/>
            </a:lvl1pPr>
            <a:lvl2pPr indent="-355600" lvl="1" marL="914400" rtl="0" algn="l">
              <a:spcBef>
                <a:spcPts val="400"/>
              </a:spcBef>
              <a:spcAft>
                <a:spcPts val="0"/>
              </a:spcAft>
              <a:buSzPts val="2000"/>
              <a:buChar char="–"/>
              <a:defRPr sz="2000"/>
            </a:lvl2pPr>
            <a:lvl3pPr indent="-342900" lvl="2" marL="1371600" rtl="0" algn="l">
              <a:spcBef>
                <a:spcPts val="360"/>
              </a:spcBef>
              <a:spcAft>
                <a:spcPts val="0"/>
              </a:spcAft>
              <a:buSzPts val="1800"/>
              <a:buChar char="•"/>
              <a:defRPr sz="1800"/>
            </a:lvl3pPr>
            <a:lvl4pPr indent="-330200" lvl="3" marL="1828800" rtl="0" algn="l">
              <a:spcBef>
                <a:spcPts val="320"/>
              </a:spcBef>
              <a:spcAft>
                <a:spcPts val="0"/>
              </a:spcAft>
              <a:buSzPts val="1600"/>
              <a:buChar char="–"/>
              <a:defRPr sz="1600"/>
            </a:lvl4pPr>
            <a:lvl5pPr indent="-330200" lvl="4" marL="2286000" rtl="0" algn="l">
              <a:spcBef>
                <a:spcPts val="320"/>
              </a:spcBef>
              <a:spcAft>
                <a:spcPts val="0"/>
              </a:spcAft>
              <a:buSzPts val="1600"/>
              <a:buChar char="»"/>
              <a:defRPr sz="16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4" name="Google Shape;14;p2"/>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95001A"/>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6" name="Google Shape;16;p2"/>
          <p:cNvGrpSpPr/>
          <p:nvPr/>
        </p:nvGrpSpPr>
        <p:grpSpPr>
          <a:xfrm>
            <a:off x="-5079" y="708808"/>
            <a:ext cx="8691895" cy="47487"/>
            <a:chOff x="685800" y="1794746"/>
            <a:chExt cx="7772418" cy="179400"/>
          </a:xfrm>
        </p:grpSpPr>
        <p:sp>
          <p:nvSpPr>
            <p:cNvPr id="17" name="Google Shape;17;p2"/>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 name="Google Shape;18;p2"/>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9" name="Google Shape;19;p2"/>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sidebar">
  <p:cSld name="Content and sidebar">
    <p:spTree>
      <p:nvGrpSpPr>
        <p:cNvPr id="99" name="Shape 99"/>
        <p:cNvGrpSpPr/>
        <p:nvPr/>
      </p:nvGrpSpPr>
      <p:grpSpPr>
        <a:xfrm>
          <a:off x="0" y="0"/>
          <a:ext cx="0" cy="0"/>
          <a:chOff x="0" y="0"/>
          <a:chExt cx="0" cy="0"/>
        </a:xfrm>
      </p:grpSpPr>
      <p:sp>
        <p:nvSpPr>
          <p:cNvPr id="100" name="Google Shape;100;p11"/>
          <p:cNvSpPr txBox="1"/>
          <p:nvPr>
            <p:ph idx="1" type="body"/>
          </p:nvPr>
        </p:nvSpPr>
        <p:spPr>
          <a:xfrm>
            <a:off x="6245504" y="1782939"/>
            <a:ext cx="24414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320"/>
              </a:spcBef>
              <a:spcAft>
                <a:spcPts val="0"/>
              </a:spcAft>
              <a:buSzPts val="1600"/>
              <a:buNone/>
              <a:defRPr b="1" sz="1600">
                <a:solidFill>
                  <a:schemeClr val="dk1"/>
                </a:solidFill>
              </a:defRPr>
            </a:lvl1pPr>
            <a:lvl2pPr indent="-228600" lvl="1" marL="914400" rtl="0" algn="l">
              <a:spcBef>
                <a:spcPts val="400"/>
              </a:spcBef>
              <a:spcAft>
                <a:spcPts val="0"/>
              </a:spcAft>
              <a:buSzPts val="2000"/>
              <a:buNone/>
              <a:defRPr b="1" sz="2000"/>
            </a:lvl2pPr>
            <a:lvl3pPr indent="-228600" lvl="2" marL="1371600" rtl="0" algn="l">
              <a:spcBef>
                <a:spcPts val="360"/>
              </a:spcBef>
              <a:spcAft>
                <a:spcPts val="0"/>
              </a:spcAft>
              <a:buSzPts val="1800"/>
              <a:buNone/>
              <a:defRPr b="1" sz="1800"/>
            </a:lvl3pPr>
            <a:lvl4pPr indent="-228600" lvl="3" marL="1828800" rtl="0" algn="l">
              <a:spcBef>
                <a:spcPts val="320"/>
              </a:spcBef>
              <a:spcAft>
                <a:spcPts val="0"/>
              </a:spcAft>
              <a:buSzPts val="1600"/>
              <a:buNone/>
              <a:defRPr b="1" sz="1600"/>
            </a:lvl4pPr>
            <a:lvl5pPr indent="-228600" lvl="4" marL="2286000" rtl="0" algn="l">
              <a:spcBef>
                <a:spcPts val="320"/>
              </a:spcBef>
              <a:spcAft>
                <a:spcPts val="0"/>
              </a:spcAft>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01" name="Google Shape;101;p11"/>
          <p:cNvSpPr txBox="1"/>
          <p:nvPr>
            <p:ph idx="2" type="body"/>
          </p:nvPr>
        </p:nvSpPr>
        <p:spPr>
          <a:xfrm>
            <a:off x="6245504" y="2310651"/>
            <a:ext cx="2441400" cy="2282400"/>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320"/>
              </a:spcBef>
              <a:spcAft>
                <a:spcPts val="0"/>
              </a:spcAft>
              <a:buClr>
                <a:schemeClr val="dk1"/>
              </a:buClr>
              <a:buSzPts val="1600"/>
              <a:buFont typeface="Arial"/>
              <a:buChar char="•"/>
              <a:defRPr sz="1600"/>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02" name="Google Shape;102;p11"/>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1"/>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95001A"/>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04" name="Google Shape;104;p11"/>
          <p:cNvGrpSpPr/>
          <p:nvPr/>
        </p:nvGrpSpPr>
        <p:grpSpPr>
          <a:xfrm>
            <a:off x="-5079" y="708808"/>
            <a:ext cx="8691895" cy="47487"/>
            <a:chOff x="685800" y="1794746"/>
            <a:chExt cx="7772418" cy="179400"/>
          </a:xfrm>
        </p:grpSpPr>
        <p:sp>
          <p:nvSpPr>
            <p:cNvPr id="105" name="Google Shape;105;p11"/>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06" name="Google Shape;106;p11"/>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07" name="Google Shape;107;p11"/>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cxnSp>
        <p:nvCxnSpPr>
          <p:cNvPr id="108" name="Google Shape;108;p11"/>
          <p:cNvCxnSpPr/>
          <p:nvPr/>
        </p:nvCxnSpPr>
        <p:spPr>
          <a:xfrm>
            <a:off x="5908842" y="1099987"/>
            <a:ext cx="0" cy="3599100"/>
          </a:xfrm>
          <a:prstGeom prst="straightConnector1">
            <a:avLst/>
          </a:prstGeom>
          <a:noFill/>
          <a:ln cap="flat" cmpd="sng" w="9525">
            <a:solidFill>
              <a:schemeClr val="lt2"/>
            </a:solidFill>
            <a:prstDash val="solid"/>
            <a:round/>
            <a:headEnd len="sm" w="sm" type="none"/>
            <a:tailEnd len="sm" w="sm" type="none"/>
          </a:ln>
        </p:spPr>
      </p:cxnSp>
      <p:sp>
        <p:nvSpPr>
          <p:cNvPr id="109" name="Google Shape;109;p11"/>
          <p:cNvSpPr txBox="1"/>
          <p:nvPr>
            <p:ph idx="3" type="body"/>
          </p:nvPr>
        </p:nvSpPr>
        <p:spPr>
          <a:xfrm>
            <a:off x="310153" y="1485149"/>
            <a:ext cx="5294700" cy="323100"/>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0" name="Google Shape;110;p11"/>
          <p:cNvSpPr txBox="1"/>
          <p:nvPr>
            <p:ph idx="4" type="body"/>
          </p:nvPr>
        </p:nvSpPr>
        <p:spPr>
          <a:xfrm>
            <a:off x="310153" y="1808339"/>
            <a:ext cx="5294700" cy="323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1" name="Google Shape;111;p11"/>
          <p:cNvSpPr txBox="1"/>
          <p:nvPr>
            <p:ph idx="5" type="body"/>
          </p:nvPr>
        </p:nvSpPr>
        <p:spPr>
          <a:xfrm>
            <a:off x="310153" y="2353690"/>
            <a:ext cx="5294700" cy="323100"/>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2" name="Google Shape;112;p11"/>
          <p:cNvSpPr txBox="1"/>
          <p:nvPr>
            <p:ph idx="6" type="body"/>
          </p:nvPr>
        </p:nvSpPr>
        <p:spPr>
          <a:xfrm>
            <a:off x="310153" y="2676880"/>
            <a:ext cx="5294700" cy="323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3" name="Google Shape;113;p11"/>
          <p:cNvSpPr txBox="1"/>
          <p:nvPr>
            <p:ph idx="7" type="body"/>
          </p:nvPr>
        </p:nvSpPr>
        <p:spPr>
          <a:xfrm>
            <a:off x="310153" y="3191891"/>
            <a:ext cx="5294700" cy="323100"/>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4" name="Google Shape;114;p11"/>
          <p:cNvSpPr txBox="1"/>
          <p:nvPr>
            <p:ph idx="8" type="body"/>
          </p:nvPr>
        </p:nvSpPr>
        <p:spPr>
          <a:xfrm>
            <a:off x="310153" y="3515080"/>
            <a:ext cx="5294700" cy="323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5" name="Google Shape;115;p11"/>
          <p:cNvSpPr txBox="1"/>
          <p:nvPr>
            <p:ph idx="9" type="body"/>
          </p:nvPr>
        </p:nvSpPr>
        <p:spPr>
          <a:xfrm>
            <a:off x="309033" y="965867"/>
            <a:ext cx="5295900" cy="419100"/>
          </a:xfrm>
          <a:prstGeom prst="rect">
            <a:avLst/>
          </a:prstGeom>
          <a:noFill/>
          <a:ln>
            <a:noFill/>
          </a:ln>
        </p:spPr>
        <p:txBody>
          <a:bodyPr anchorCtr="0" anchor="t" bIns="45700" lIns="91425" spcFirstLastPara="1" rIns="91425" wrap="square" tIns="45700">
            <a:normAutofit/>
          </a:bodyPr>
          <a:lstStyle>
            <a:lvl1pPr indent="-228600" lvl="0" marL="457200" rtl="0" algn="l">
              <a:spcBef>
                <a:spcPts val="400"/>
              </a:spcBef>
              <a:spcAft>
                <a:spcPts val="0"/>
              </a:spcAft>
              <a:buSzPts val="2000"/>
              <a:buNone/>
              <a:defRPr b="1" sz="2000">
                <a:solidFill>
                  <a:srgbClr val="00144D"/>
                </a:solidFill>
              </a:defRPr>
            </a:lvl1pPr>
            <a:lvl2pPr indent="-228600" lvl="1" marL="914400" rtl="0" algn="l">
              <a:spcBef>
                <a:spcPts val="480"/>
              </a:spcBef>
              <a:spcAft>
                <a:spcPts val="0"/>
              </a:spcAft>
              <a:buSzPts val="2400"/>
              <a:buNone/>
              <a:defRPr/>
            </a:lvl2pPr>
            <a:lvl3pPr indent="-228600" lvl="2" marL="1371600" rtl="0" algn="l">
              <a:spcBef>
                <a:spcPts val="400"/>
              </a:spcBef>
              <a:spcAft>
                <a:spcPts val="0"/>
              </a:spcAft>
              <a:buSzPts val="2000"/>
              <a:buNone/>
              <a:defRPr/>
            </a:lvl3pPr>
            <a:lvl4pPr indent="-228600" lvl="3" marL="1828800" rtl="0" algn="l">
              <a:spcBef>
                <a:spcPts val="360"/>
              </a:spcBef>
              <a:spcAft>
                <a:spcPts val="0"/>
              </a:spcAft>
              <a:buSzPts val="1800"/>
              <a:buNone/>
              <a:defRPr/>
            </a:lvl4pPr>
            <a:lvl5pPr indent="-228600" lvl="4" marL="2286000" rtl="0" algn="l">
              <a:spcBef>
                <a:spcPts val="360"/>
              </a:spcBef>
              <a:spcAft>
                <a:spcPts val="0"/>
              </a:spcAft>
              <a:buSzPts val="1800"/>
              <a:buNone/>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6" name="Shape 116"/>
        <p:cNvGrpSpPr/>
        <p:nvPr/>
      </p:nvGrpSpPr>
      <p:grpSpPr>
        <a:xfrm>
          <a:off x="0" y="0"/>
          <a:ext cx="0" cy="0"/>
          <a:chOff x="0" y="0"/>
          <a:chExt cx="0" cy="0"/>
        </a:xfrm>
      </p:grpSpPr>
      <p:sp>
        <p:nvSpPr>
          <p:cNvPr id="117" name="Google Shape;117;p12"/>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2"/>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95001A"/>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9" name="Google Shape;119;p12"/>
          <p:cNvGrpSpPr/>
          <p:nvPr/>
        </p:nvGrpSpPr>
        <p:grpSpPr>
          <a:xfrm>
            <a:off x="-5079" y="708808"/>
            <a:ext cx="8691895" cy="47487"/>
            <a:chOff x="685800" y="1794746"/>
            <a:chExt cx="7772418" cy="179400"/>
          </a:xfrm>
        </p:grpSpPr>
        <p:sp>
          <p:nvSpPr>
            <p:cNvPr id="120" name="Google Shape;120;p12"/>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21" name="Google Shape;121;p12"/>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22" name="Google Shape;122;p12"/>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13"/>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icture with Caption">
  <p:cSld name="2_Picture with Caption">
    <p:spTree>
      <p:nvGrpSpPr>
        <p:cNvPr id="125" name="Shape 125"/>
        <p:cNvGrpSpPr/>
        <p:nvPr/>
      </p:nvGrpSpPr>
      <p:grpSpPr>
        <a:xfrm>
          <a:off x="0" y="0"/>
          <a:ext cx="0" cy="0"/>
          <a:chOff x="0" y="0"/>
          <a:chExt cx="0" cy="0"/>
        </a:xfrm>
      </p:grpSpPr>
      <p:sp>
        <p:nvSpPr>
          <p:cNvPr id="126" name="Google Shape;126;p14"/>
          <p:cNvSpPr/>
          <p:nvPr/>
        </p:nvSpPr>
        <p:spPr>
          <a:xfrm>
            <a:off x="239890" y="4582584"/>
            <a:ext cx="2229600" cy="39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27" name="Google Shape;127;p14"/>
          <p:cNvSpPr/>
          <p:nvPr>
            <p:ph idx="2" type="pic"/>
          </p:nvPr>
        </p:nvSpPr>
        <p:spPr>
          <a:xfrm>
            <a:off x="-25400" y="1011585"/>
            <a:ext cx="9186300" cy="4138200"/>
          </a:xfrm>
          <a:prstGeom prst="rect">
            <a:avLst/>
          </a:prstGeom>
          <a:noFill/>
          <a:ln>
            <a:noFill/>
          </a:ln>
        </p:spPr>
      </p:sp>
      <p:sp>
        <p:nvSpPr>
          <p:cNvPr id="128" name="Google Shape;128;p14"/>
          <p:cNvSpPr/>
          <p:nvPr/>
        </p:nvSpPr>
        <p:spPr>
          <a:xfrm>
            <a:off x="-21167" y="-3292"/>
            <a:ext cx="9178800" cy="9675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29" name="Google Shape;129;p14"/>
          <p:cNvSpPr txBox="1"/>
          <p:nvPr>
            <p:ph idx="1" type="body"/>
          </p:nvPr>
        </p:nvSpPr>
        <p:spPr>
          <a:xfrm>
            <a:off x="465844" y="231431"/>
            <a:ext cx="8220900" cy="4557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560"/>
              </a:spcBef>
              <a:spcAft>
                <a:spcPts val="0"/>
              </a:spcAft>
              <a:buSzPts val="2800"/>
              <a:buNone/>
              <a:defRPr sz="2800">
                <a:solidFill>
                  <a:schemeClr val="lt1"/>
                </a:solidFill>
              </a:defRPr>
            </a:lvl1pPr>
            <a:lvl2pPr indent="-228600" lvl="1" marL="914400" rtl="0" algn="l">
              <a:spcBef>
                <a:spcPts val="240"/>
              </a:spcBef>
              <a:spcAft>
                <a:spcPts val="0"/>
              </a:spcAft>
              <a:buSzPts val="1200"/>
              <a:buNone/>
              <a:defRPr sz="1200"/>
            </a:lvl2pPr>
            <a:lvl3pPr indent="-228600" lvl="2" marL="1371600" rtl="0" algn="l">
              <a:spcBef>
                <a:spcPts val="200"/>
              </a:spcBef>
              <a:spcAft>
                <a:spcPts val="0"/>
              </a:spcAft>
              <a:buSzPts val="1000"/>
              <a:buNone/>
              <a:defRPr sz="1000"/>
            </a:lvl3pPr>
            <a:lvl4pPr indent="-228600" lvl="3" marL="1828800" rtl="0" algn="l">
              <a:spcBef>
                <a:spcPts val="180"/>
              </a:spcBef>
              <a:spcAft>
                <a:spcPts val="0"/>
              </a:spcAft>
              <a:buSzPts val="900"/>
              <a:buNone/>
              <a:defRPr sz="900"/>
            </a:lvl4pPr>
            <a:lvl5pPr indent="-228600" lvl="4" marL="2286000" rtl="0" algn="l">
              <a:spcBef>
                <a:spcPts val="180"/>
              </a:spcBef>
              <a:spcAft>
                <a:spcPts val="0"/>
              </a:spcAft>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0" name="Google Shape;130;p14"/>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131" name="Google Shape;131;p14"/>
          <p:cNvGrpSpPr/>
          <p:nvPr/>
        </p:nvGrpSpPr>
        <p:grpSpPr>
          <a:xfrm>
            <a:off x="-21145" y="964075"/>
            <a:ext cx="9176117" cy="47487"/>
            <a:chOff x="685800" y="1794746"/>
            <a:chExt cx="7772418" cy="179400"/>
          </a:xfrm>
        </p:grpSpPr>
        <p:sp>
          <p:nvSpPr>
            <p:cNvPr id="132" name="Google Shape;132;p14"/>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3" name="Google Shape;133;p14"/>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34" name="Google Shape;134;p14"/>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35" name="Shape 135"/>
        <p:cNvGrpSpPr/>
        <p:nvPr/>
      </p:nvGrpSpPr>
      <p:grpSpPr>
        <a:xfrm>
          <a:off x="0" y="0"/>
          <a:ext cx="0" cy="0"/>
          <a:chOff x="0" y="0"/>
          <a:chExt cx="0" cy="0"/>
        </a:xfrm>
      </p:grpSpPr>
      <p:sp>
        <p:nvSpPr>
          <p:cNvPr id="136" name="Google Shape;136;p15"/>
          <p:cNvSpPr/>
          <p:nvPr/>
        </p:nvSpPr>
        <p:spPr>
          <a:xfrm>
            <a:off x="239890" y="4582584"/>
            <a:ext cx="2229600" cy="39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7" name="Google Shape;137;p15"/>
          <p:cNvSpPr/>
          <p:nvPr>
            <p:ph idx="2" type="pic"/>
          </p:nvPr>
        </p:nvSpPr>
        <p:spPr>
          <a:xfrm>
            <a:off x="-25400" y="0"/>
            <a:ext cx="9186300" cy="4185900"/>
          </a:xfrm>
          <a:prstGeom prst="rect">
            <a:avLst/>
          </a:prstGeom>
          <a:noFill/>
          <a:ln>
            <a:noFill/>
          </a:ln>
        </p:spPr>
      </p:sp>
      <p:sp>
        <p:nvSpPr>
          <p:cNvPr id="138" name="Google Shape;138;p15"/>
          <p:cNvSpPr/>
          <p:nvPr/>
        </p:nvSpPr>
        <p:spPr>
          <a:xfrm>
            <a:off x="-42334" y="4233333"/>
            <a:ext cx="9242700" cy="9165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9" name="Google Shape;139;p15"/>
          <p:cNvSpPr txBox="1"/>
          <p:nvPr>
            <p:ph idx="1" type="body"/>
          </p:nvPr>
        </p:nvSpPr>
        <p:spPr>
          <a:xfrm>
            <a:off x="465844" y="4471115"/>
            <a:ext cx="5813700" cy="4557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360"/>
              </a:spcBef>
              <a:spcAft>
                <a:spcPts val="0"/>
              </a:spcAft>
              <a:buSzPts val="1800"/>
              <a:buNone/>
              <a:defRPr sz="1800">
                <a:solidFill>
                  <a:schemeClr val="lt1"/>
                </a:solidFill>
              </a:defRPr>
            </a:lvl1pPr>
            <a:lvl2pPr indent="-228600" lvl="1" marL="914400" rtl="0" algn="l">
              <a:spcBef>
                <a:spcPts val="240"/>
              </a:spcBef>
              <a:spcAft>
                <a:spcPts val="0"/>
              </a:spcAft>
              <a:buSzPts val="1200"/>
              <a:buNone/>
              <a:defRPr sz="1200"/>
            </a:lvl2pPr>
            <a:lvl3pPr indent="-228600" lvl="2" marL="1371600" rtl="0" algn="l">
              <a:spcBef>
                <a:spcPts val="200"/>
              </a:spcBef>
              <a:spcAft>
                <a:spcPts val="0"/>
              </a:spcAft>
              <a:buSzPts val="1000"/>
              <a:buNone/>
              <a:defRPr sz="1000"/>
            </a:lvl3pPr>
            <a:lvl4pPr indent="-228600" lvl="3" marL="1828800" rtl="0" algn="l">
              <a:spcBef>
                <a:spcPts val="180"/>
              </a:spcBef>
              <a:spcAft>
                <a:spcPts val="0"/>
              </a:spcAft>
              <a:buSzPts val="900"/>
              <a:buNone/>
              <a:defRPr sz="900"/>
            </a:lvl4pPr>
            <a:lvl5pPr indent="-228600" lvl="4" marL="2286000" rtl="0" algn="l">
              <a:spcBef>
                <a:spcPts val="180"/>
              </a:spcBef>
              <a:spcAft>
                <a:spcPts val="0"/>
              </a:spcAft>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0" name="Google Shape;140;p15"/>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141" name="Google Shape;141;p15"/>
          <p:cNvGrpSpPr/>
          <p:nvPr/>
        </p:nvGrpSpPr>
        <p:grpSpPr>
          <a:xfrm>
            <a:off x="-42331" y="4185823"/>
            <a:ext cx="9203320" cy="47487"/>
            <a:chOff x="685800" y="1794746"/>
            <a:chExt cx="7772418" cy="179400"/>
          </a:xfrm>
        </p:grpSpPr>
        <p:sp>
          <p:nvSpPr>
            <p:cNvPr id="142" name="Google Shape;142;p15"/>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3" name="Google Shape;143;p15"/>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44" name="Google Shape;144;p15"/>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45" name="Shape 145"/>
        <p:cNvGrpSpPr/>
        <p:nvPr/>
      </p:nvGrpSpPr>
      <p:grpSpPr>
        <a:xfrm>
          <a:off x="0" y="0"/>
          <a:ext cx="0" cy="0"/>
          <a:chOff x="0" y="0"/>
          <a:chExt cx="0" cy="0"/>
        </a:xfrm>
      </p:grpSpPr>
      <p:sp>
        <p:nvSpPr>
          <p:cNvPr id="146" name="Google Shape;146;p16"/>
          <p:cNvSpPr/>
          <p:nvPr/>
        </p:nvSpPr>
        <p:spPr>
          <a:xfrm>
            <a:off x="312460" y="4593469"/>
            <a:ext cx="2229600" cy="528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7" name="Google Shape;147;p16"/>
          <p:cNvSpPr/>
          <p:nvPr>
            <p:ph idx="2" type="pic"/>
          </p:nvPr>
        </p:nvSpPr>
        <p:spPr>
          <a:xfrm>
            <a:off x="-14817" y="0"/>
            <a:ext cx="9186300" cy="4185900"/>
          </a:xfrm>
          <a:prstGeom prst="rect">
            <a:avLst/>
          </a:prstGeom>
          <a:noFill/>
          <a:ln>
            <a:noFill/>
          </a:ln>
        </p:spPr>
      </p:sp>
      <p:sp>
        <p:nvSpPr>
          <p:cNvPr id="148" name="Google Shape;148;p16"/>
          <p:cNvSpPr txBox="1"/>
          <p:nvPr>
            <p:ph idx="1" type="body"/>
          </p:nvPr>
        </p:nvSpPr>
        <p:spPr>
          <a:xfrm>
            <a:off x="465844" y="4471115"/>
            <a:ext cx="5813700" cy="4557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360"/>
              </a:spcBef>
              <a:spcAft>
                <a:spcPts val="0"/>
              </a:spcAft>
              <a:buSzPts val="1800"/>
              <a:buNone/>
              <a:defRPr sz="1800">
                <a:solidFill>
                  <a:schemeClr val="accent6"/>
                </a:solidFill>
              </a:defRPr>
            </a:lvl1pPr>
            <a:lvl2pPr indent="-228600" lvl="1" marL="914400" rtl="0" algn="l">
              <a:spcBef>
                <a:spcPts val="240"/>
              </a:spcBef>
              <a:spcAft>
                <a:spcPts val="0"/>
              </a:spcAft>
              <a:buSzPts val="1200"/>
              <a:buNone/>
              <a:defRPr sz="1200"/>
            </a:lvl2pPr>
            <a:lvl3pPr indent="-228600" lvl="2" marL="1371600" rtl="0" algn="l">
              <a:spcBef>
                <a:spcPts val="200"/>
              </a:spcBef>
              <a:spcAft>
                <a:spcPts val="0"/>
              </a:spcAft>
              <a:buSzPts val="1000"/>
              <a:buNone/>
              <a:defRPr sz="1000"/>
            </a:lvl3pPr>
            <a:lvl4pPr indent="-228600" lvl="3" marL="1828800" rtl="0" algn="l">
              <a:spcBef>
                <a:spcPts val="180"/>
              </a:spcBef>
              <a:spcAft>
                <a:spcPts val="0"/>
              </a:spcAft>
              <a:buSzPts val="900"/>
              <a:buNone/>
              <a:defRPr sz="900"/>
            </a:lvl4pPr>
            <a:lvl5pPr indent="-228600" lvl="4" marL="2286000" rtl="0" algn="l">
              <a:spcBef>
                <a:spcPts val="180"/>
              </a:spcBef>
              <a:spcAft>
                <a:spcPts val="0"/>
              </a:spcAft>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9" name="Google Shape;149;p16"/>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150" name="Google Shape;150;p16"/>
          <p:cNvGrpSpPr/>
          <p:nvPr/>
        </p:nvGrpSpPr>
        <p:grpSpPr>
          <a:xfrm>
            <a:off x="-42331" y="4185823"/>
            <a:ext cx="9203320" cy="47487"/>
            <a:chOff x="685800" y="1794746"/>
            <a:chExt cx="7772418" cy="179400"/>
          </a:xfrm>
        </p:grpSpPr>
        <p:sp>
          <p:nvSpPr>
            <p:cNvPr id="151" name="Google Shape;151;p16"/>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2" name="Google Shape;152;p16"/>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53" name="Google Shape;153;p16"/>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Venn Diagram">
    <p:spTree>
      <p:nvGrpSpPr>
        <p:cNvPr id="154" name="Shape 154"/>
        <p:cNvGrpSpPr/>
        <p:nvPr/>
      </p:nvGrpSpPr>
      <p:grpSpPr>
        <a:xfrm>
          <a:off x="0" y="0"/>
          <a:ext cx="0" cy="0"/>
          <a:chOff x="0" y="0"/>
          <a:chExt cx="0" cy="0"/>
        </a:xfrm>
      </p:grpSpPr>
      <p:sp>
        <p:nvSpPr>
          <p:cNvPr id="155" name="Google Shape;155;p17"/>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17"/>
          <p:cNvSpPr/>
          <p:nvPr/>
        </p:nvSpPr>
        <p:spPr>
          <a:xfrm>
            <a:off x="1509610" y="1196952"/>
            <a:ext cx="3931800" cy="3537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57" name="Google Shape;157;p17"/>
          <p:cNvSpPr/>
          <p:nvPr/>
        </p:nvSpPr>
        <p:spPr>
          <a:xfrm>
            <a:off x="3671595" y="1186553"/>
            <a:ext cx="3931800" cy="3538800"/>
          </a:xfrm>
          <a:prstGeom prst="ellipse">
            <a:avLst/>
          </a:prstGeom>
          <a:solidFill>
            <a:schemeClr val="accent3">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58" name="Google Shape;158;p17"/>
          <p:cNvSpPr txBox="1"/>
          <p:nvPr>
            <p:ph type="title"/>
          </p:nvPr>
        </p:nvSpPr>
        <p:spPr>
          <a:xfrm>
            <a:off x="1622280" y="2589950"/>
            <a:ext cx="1947600" cy="6522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lt1"/>
              </a:buClr>
              <a:buSzPts val="1800"/>
              <a:buFont typeface="Gill Sans"/>
              <a:buNone/>
              <a:defRPr b="0" sz="1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59" name="Google Shape;159;p17"/>
          <p:cNvGrpSpPr/>
          <p:nvPr/>
        </p:nvGrpSpPr>
        <p:grpSpPr>
          <a:xfrm>
            <a:off x="-5079" y="708808"/>
            <a:ext cx="8691895" cy="47487"/>
            <a:chOff x="685800" y="1794746"/>
            <a:chExt cx="7772418" cy="179400"/>
          </a:xfrm>
        </p:grpSpPr>
        <p:sp>
          <p:nvSpPr>
            <p:cNvPr id="160" name="Google Shape;160;p17"/>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61" name="Google Shape;161;p17"/>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62" name="Google Shape;162;p17"/>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
        <p:nvSpPr>
          <p:cNvPr id="163" name="Google Shape;163;p17"/>
          <p:cNvSpPr txBox="1"/>
          <p:nvPr>
            <p:ph idx="1" type="body"/>
          </p:nvPr>
        </p:nvSpPr>
        <p:spPr>
          <a:xfrm>
            <a:off x="310153" y="0"/>
            <a:ext cx="7986600" cy="7083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720"/>
              </a:spcBef>
              <a:spcAft>
                <a:spcPts val="0"/>
              </a:spcAft>
              <a:buSzPts val="3600"/>
              <a:buNone/>
              <a:defRPr sz="3600">
                <a:solidFill>
                  <a:schemeClr val="accent1"/>
                </a:solidFill>
              </a:defRPr>
            </a:lvl1pPr>
            <a:lvl2pPr indent="-228600" lvl="1" marL="914400" rtl="0" algn="l">
              <a:spcBef>
                <a:spcPts val="480"/>
              </a:spcBef>
              <a:spcAft>
                <a:spcPts val="0"/>
              </a:spcAft>
              <a:buSzPts val="2400"/>
              <a:buNone/>
              <a:defRPr/>
            </a:lvl2pPr>
            <a:lvl3pPr indent="-228600" lvl="2" marL="1371600" rtl="0" algn="l">
              <a:spcBef>
                <a:spcPts val="400"/>
              </a:spcBef>
              <a:spcAft>
                <a:spcPts val="0"/>
              </a:spcAft>
              <a:buSzPts val="2000"/>
              <a:buNone/>
              <a:defRPr/>
            </a:lvl3pPr>
            <a:lvl4pPr indent="-228600" lvl="3" marL="1828800" rtl="0" algn="l">
              <a:spcBef>
                <a:spcPts val="360"/>
              </a:spcBef>
              <a:spcAft>
                <a:spcPts val="0"/>
              </a:spcAft>
              <a:buSzPts val="1800"/>
              <a:buNone/>
              <a:defRPr/>
            </a:lvl4pPr>
            <a:lvl5pPr indent="-228600" lvl="4" marL="2286000" rtl="0" algn="l">
              <a:spcBef>
                <a:spcPts val="360"/>
              </a:spcBef>
              <a:spcAft>
                <a:spcPts val="0"/>
              </a:spcAft>
              <a:buSzPts val="1800"/>
              <a:buNone/>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64" name="Google Shape;164;p17"/>
          <p:cNvSpPr txBox="1"/>
          <p:nvPr>
            <p:ph idx="2" type="body"/>
          </p:nvPr>
        </p:nvSpPr>
        <p:spPr>
          <a:xfrm>
            <a:off x="3569790" y="2589610"/>
            <a:ext cx="1968600" cy="652500"/>
          </a:xfrm>
          <a:prstGeom prst="rect">
            <a:avLst/>
          </a:prstGeom>
          <a:noFill/>
          <a:ln>
            <a:noFill/>
          </a:ln>
        </p:spPr>
        <p:txBody>
          <a:bodyPr anchorCtr="0" anchor="ctr" bIns="45700" lIns="91425" spcFirstLastPara="1" rIns="91425" wrap="square" tIns="45700">
            <a:noAutofit/>
          </a:bodyPr>
          <a:lstStyle>
            <a:lvl1pPr indent="-228600" lvl="0" marL="457200" rtl="0" algn="ctr">
              <a:spcBef>
                <a:spcPts val="360"/>
              </a:spcBef>
              <a:spcAft>
                <a:spcPts val="0"/>
              </a:spcAft>
              <a:buSzPts val="1800"/>
              <a:buNone/>
              <a:defRPr sz="1800">
                <a:solidFill>
                  <a:schemeClr val="lt1"/>
                </a:solidFill>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65" name="Google Shape;165;p17"/>
          <p:cNvSpPr txBox="1"/>
          <p:nvPr>
            <p:ph idx="3" type="body"/>
          </p:nvPr>
        </p:nvSpPr>
        <p:spPr>
          <a:xfrm>
            <a:off x="5538290" y="2589610"/>
            <a:ext cx="1968600" cy="652500"/>
          </a:xfrm>
          <a:prstGeom prst="rect">
            <a:avLst/>
          </a:prstGeom>
          <a:noFill/>
          <a:ln>
            <a:noFill/>
          </a:ln>
        </p:spPr>
        <p:txBody>
          <a:bodyPr anchorCtr="0" anchor="ctr" bIns="45700" lIns="91425" spcFirstLastPara="1" rIns="91425" wrap="square" tIns="45700">
            <a:noAutofit/>
          </a:bodyPr>
          <a:lstStyle>
            <a:lvl1pPr indent="-228600" lvl="0" marL="457200" rtl="0" algn="ctr">
              <a:spcBef>
                <a:spcPts val="360"/>
              </a:spcBef>
              <a:spcAft>
                <a:spcPts val="0"/>
              </a:spcAft>
              <a:buSzPts val="1800"/>
              <a:buNone/>
              <a:defRPr sz="1800">
                <a:solidFill>
                  <a:srgbClr val="FFFFFF"/>
                </a:solidFill>
              </a:defRPr>
            </a:lvl1pPr>
            <a:lvl2pPr indent="-228600" lvl="1" marL="914400" rtl="0" algn="l">
              <a:spcBef>
                <a:spcPts val="480"/>
              </a:spcBef>
              <a:spcAft>
                <a:spcPts val="0"/>
              </a:spcAft>
              <a:buSzPts val="2400"/>
              <a:buNone/>
              <a:defRPr/>
            </a:lvl2pPr>
            <a:lvl3pPr indent="-228600" lvl="2" marL="1371600" rtl="0" algn="l">
              <a:spcBef>
                <a:spcPts val="400"/>
              </a:spcBef>
              <a:spcAft>
                <a:spcPts val="0"/>
              </a:spcAft>
              <a:buSzPts val="2000"/>
              <a:buNone/>
              <a:defRPr/>
            </a:lvl3pPr>
            <a:lvl4pPr indent="-228600" lvl="3" marL="1828800" rtl="0" algn="l">
              <a:spcBef>
                <a:spcPts val="360"/>
              </a:spcBef>
              <a:spcAft>
                <a:spcPts val="0"/>
              </a:spcAft>
              <a:buSzPts val="1800"/>
              <a:buNone/>
              <a:defRPr/>
            </a:lvl4pPr>
            <a:lvl5pPr indent="-228600" lvl="4" marL="2286000" rtl="0" algn="l">
              <a:spcBef>
                <a:spcPts val="360"/>
              </a:spcBef>
              <a:spcAft>
                <a:spcPts val="0"/>
              </a:spcAft>
              <a:buSzPts val="1800"/>
              <a:buNone/>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p:cSld name="Metrics">
    <p:spTree>
      <p:nvGrpSpPr>
        <p:cNvPr id="166" name="Shape 166"/>
        <p:cNvGrpSpPr/>
        <p:nvPr/>
      </p:nvGrpSpPr>
      <p:grpSpPr>
        <a:xfrm>
          <a:off x="0" y="0"/>
          <a:ext cx="0" cy="0"/>
          <a:chOff x="0" y="0"/>
          <a:chExt cx="0" cy="0"/>
        </a:xfrm>
      </p:grpSpPr>
      <p:sp>
        <p:nvSpPr>
          <p:cNvPr id="167" name="Google Shape;167;p18"/>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18"/>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95001A"/>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69" name="Google Shape;169;p18"/>
          <p:cNvGrpSpPr/>
          <p:nvPr/>
        </p:nvGrpSpPr>
        <p:grpSpPr>
          <a:xfrm>
            <a:off x="-5079" y="708808"/>
            <a:ext cx="8691895" cy="47487"/>
            <a:chOff x="685800" y="1794746"/>
            <a:chExt cx="7772418" cy="179400"/>
          </a:xfrm>
        </p:grpSpPr>
        <p:sp>
          <p:nvSpPr>
            <p:cNvPr id="170" name="Google Shape;170;p18"/>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1" name="Google Shape;171;p18"/>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72" name="Google Shape;172;p18"/>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
        <p:nvSpPr>
          <p:cNvPr id="173" name="Google Shape;173;p18"/>
          <p:cNvSpPr/>
          <p:nvPr/>
        </p:nvSpPr>
        <p:spPr>
          <a:xfrm>
            <a:off x="457201" y="1110132"/>
            <a:ext cx="2198400" cy="10299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accent1"/>
              </a:solidFill>
              <a:latin typeface="Gill Sans"/>
              <a:ea typeface="Gill Sans"/>
              <a:cs typeface="Gill Sans"/>
              <a:sym typeface="Gill Sans"/>
            </a:endParaRPr>
          </a:p>
        </p:txBody>
      </p:sp>
      <p:sp>
        <p:nvSpPr>
          <p:cNvPr id="174" name="Google Shape;174;p18"/>
          <p:cNvSpPr/>
          <p:nvPr/>
        </p:nvSpPr>
        <p:spPr>
          <a:xfrm>
            <a:off x="457200" y="1110132"/>
            <a:ext cx="2198400" cy="4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Gill Sans"/>
              <a:ea typeface="Gill Sans"/>
              <a:cs typeface="Gill Sans"/>
              <a:sym typeface="Gill Sans"/>
            </a:endParaRPr>
          </a:p>
        </p:txBody>
      </p:sp>
      <p:grpSp>
        <p:nvGrpSpPr>
          <p:cNvPr id="175" name="Google Shape;175;p18"/>
          <p:cNvGrpSpPr/>
          <p:nvPr/>
        </p:nvGrpSpPr>
        <p:grpSpPr>
          <a:xfrm>
            <a:off x="457198" y="2210968"/>
            <a:ext cx="3035401" cy="1029825"/>
            <a:chOff x="457198" y="2913323"/>
            <a:chExt cx="3035401" cy="1373100"/>
          </a:xfrm>
        </p:grpSpPr>
        <p:sp>
          <p:nvSpPr>
            <p:cNvPr id="176" name="Google Shape;176;p18"/>
            <p:cNvSpPr/>
            <p:nvPr/>
          </p:nvSpPr>
          <p:spPr>
            <a:xfrm>
              <a:off x="457199" y="2913323"/>
              <a:ext cx="30354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2"/>
                </a:solidFill>
                <a:latin typeface="Gill Sans"/>
                <a:ea typeface="Gill Sans"/>
                <a:cs typeface="Gill Sans"/>
                <a:sym typeface="Gill Sans"/>
              </a:endParaRPr>
            </a:p>
          </p:txBody>
        </p:sp>
        <p:sp>
          <p:nvSpPr>
            <p:cNvPr id="177" name="Google Shape;177;p18"/>
            <p:cNvSpPr/>
            <p:nvPr/>
          </p:nvSpPr>
          <p:spPr>
            <a:xfrm>
              <a:off x="457198" y="2913323"/>
              <a:ext cx="3035400" cy="63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dk2"/>
                </a:solidFill>
                <a:latin typeface="Gill Sans"/>
                <a:ea typeface="Gill Sans"/>
                <a:cs typeface="Gill Sans"/>
                <a:sym typeface="Gill Sans"/>
              </a:endParaRPr>
            </a:p>
          </p:txBody>
        </p:sp>
      </p:grpSp>
      <p:grpSp>
        <p:nvGrpSpPr>
          <p:cNvPr id="178" name="Google Shape;178;p18"/>
          <p:cNvGrpSpPr/>
          <p:nvPr/>
        </p:nvGrpSpPr>
        <p:grpSpPr>
          <a:xfrm>
            <a:off x="457199" y="3303505"/>
            <a:ext cx="8181900" cy="1029825"/>
            <a:chOff x="457199" y="4370039"/>
            <a:chExt cx="8181900" cy="1373100"/>
          </a:xfrm>
        </p:grpSpPr>
        <p:sp>
          <p:nvSpPr>
            <p:cNvPr id="179" name="Google Shape;179;p18"/>
            <p:cNvSpPr/>
            <p:nvPr/>
          </p:nvSpPr>
          <p:spPr>
            <a:xfrm>
              <a:off x="457199" y="4370039"/>
              <a:ext cx="81819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2"/>
                </a:solidFill>
                <a:latin typeface="Gill Sans"/>
                <a:ea typeface="Gill Sans"/>
                <a:cs typeface="Gill Sans"/>
                <a:sym typeface="Gill Sans"/>
              </a:endParaRPr>
            </a:p>
          </p:txBody>
        </p:sp>
        <p:sp>
          <p:nvSpPr>
            <p:cNvPr id="180" name="Google Shape;180;p18"/>
            <p:cNvSpPr/>
            <p:nvPr/>
          </p:nvSpPr>
          <p:spPr>
            <a:xfrm>
              <a:off x="457199" y="4370039"/>
              <a:ext cx="8181900" cy="63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2"/>
                </a:solidFill>
                <a:latin typeface="Gill Sans"/>
                <a:ea typeface="Gill Sans"/>
                <a:cs typeface="Gill Sans"/>
                <a:sym typeface="Gill Sans"/>
              </a:endParaRPr>
            </a:p>
          </p:txBody>
        </p:sp>
      </p:grpSp>
      <p:grpSp>
        <p:nvGrpSpPr>
          <p:cNvPr id="181" name="Google Shape;181;p18"/>
          <p:cNvGrpSpPr/>
          <p:nvPr/>
        </p:nvGrpSpPr>
        <p:grpSpPr>
          <a:xfrm>
            <a:off x="2746375" y="1110132"/>
            <a:ext cx="2762400" cy="1029825"/>
            <a:chOff x="2746375" y="1480176"/>
            <a:chExt cx="2762400" cy="1373100"/>
          </a:xfrm>
        </p:grpSpPr>
        <p:sp>
          <p:nvSpPr>
            <p:cNvPr id="182" name="Google Shape;182;p18"/>
            <p:cNvSpPr/>
            <p:nvPr/>
          </p:nvSpPr>
          <p:spPr>
            <a:xfrm>
              <a:off x="2746375" y="1480176"/>
              <a:ext cx="27624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accent1"/>
                </a:solidFill>
                <a:latin typeface="Gill Sans"/>
                <a:ea typeface="Gill Sans"/>
                <a:cs typeface="Gill Sans"/>
                <a:sym typeface="Gill Sans"/>
              </a:endParaRPr>
            </a:p>
          </p:txBody>
        </p:sp>
        <p:sp>
          <p:nvSpPr>
            <p:cNvPr id="183" name="Google Shape;183;p18"/>
            <p:cNvSpPr/>
            <p:nvPr/>
          </p:nvSpPr>
          <p:spPr>
            <a:xfrm>
              <a:off x="2746375" y="1480176"/>
              <a:ext cx="2762400" cy="63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Gill Sans"/>
                <a:ea typeface="Gill Sans"/>
                <a:cs typeface="Gill Sans"/>
                <a:sym typeface="Gill Sans"/>
              </a:endParaRPr>
            </a:p>
          </p:txBody>
        </p:sp>
      </p:grpSp>
      <p:grpSp>
        <p:nvGrpSpPr>
          <p:cNvPr id="184" name="Google Shape;184;p18"/>
          <p:cNvGrpSpPr/>
          <p:nvPr/>
        </p:nvGrpSpPr>
        <p:grpSpPr>
          <a:xfrm>
            <a:off x="5611034" y="1110132"/>
            <a:ext cx="3027927" cy="1029825"/>
            <a:chOff x="5556249" y="1480176"/>
            <a:chExt cx="3082801" cy="1373100"/>
          </a:xfrm>
        </p:grpSpPr>
        <p:sp>
          <p:nvSpPr>
            <p:cNvPr id="185" name="Google Shape;185;p18"/>
            <p:cNvSpPr/>
            <p:nvPr/>
          </p:nvSpPr>
          <p:spPr>
            <a:xfrm>
              <a:off x="5556250" y="1480176"/>
              <a:ext cx="30828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accent1"/>
                </a:solidFill>
                <a:latin typeface="Gill Sans"/>
                <a:ea typeface="Gill Sans"/>
                <a:cs typeface="Gill Sans"/>
                <a:sym typeface="Gill Sans"/>
              </a:endParaRPr>
            </a:p>
          </p:txBody>
        </p:sp>
        <p:sp>
          <p:nvSpPr>
            <p:cNvPr id="186" name="Google Shape;186;p18"/>
            <p:cNvSpPr/>
            <p:nvPr/>
          </p:nvSpPr>
          <p:spPr>
            <a:xfrm>
              <a:off x="5556249" y="1480176"/>
              <a:ext cx="3082800" cy="63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Gill Sans"/>
                <a:ea typeface="Gill Sans"/>
                <a:cs typeface="Gill Sans"/>
                <a:sym typeface="Gill Sans"/>
              </a:endParaRPr>
            </a:p>
          </p:txBody>
        </p:sp>
      </p:grpSp>
      <p:grpSp>
        <p:nvGrpSpPr>
          <p:cNvPr id="187" name="Google Shape;187;p18"/>
          <p:cNvGrpSpPr/>
          <p:nvPr/>
        </p:nvGrpSpPr>
        <p:grpSpPr>
          <a:xfrm>
            <a:off x="3582582" y="2210968"/>
            <a:ext cx="5056259" cy="1029825"/>
            <a:chOff x="3556000" y="2913323"/>
            <a:chExt cx="5083200" cy="1373100"/>
          </a:xfrm>
        </p:grpSpPr>
        <p:sp>
          <p:nvSpPr>
            <p:cNvPr id="188" name="Google Shape;188;p18"/>
            <p:cNvSpPr/>
            <p:nvPr/>
          </p:nvSpPr>
          <p:spPr>
            <a:xfrm>
              <a:off x="3556000" y="2913323"/>
              <a:ext cx="50832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2"/>
                </a:solidFill>
                <a:latin typeface="Gill Sans"/>
                <a:ea typeface="Gill Sans"/>
                <a:cs typeface="Gill Sans"/>
                <a:sym typeface="Gill Sans"/>
              </a:endParaRPr>
            </a:p>
          </p:txBody>
        </p:sp>
        <p:sp>
          <p:nvSpPr>
            <p:cNvPr id="189" name="Google Shape;189;p18"/>
            <p:cNvSpPr/>
            <p:nvPr/>
          </p:nvSpPr>
          <p:spPr>
            <a:xfrm>
              <a:off x="3556000" y="2913323"/>
              <a:ext cx="5083200" cy="63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dk2"/>
                </a:solidFill>
                <a:latin typeface="Gill Sans"/>
                <a:ea typeface="Gill Sans"/>
                <a:cs typeface="Gill Sans"/>
                <a:sym typeface="Gill Sans"/>
              </a:endParaRPr>
            </a:p>
          </p:txBody>
        </p:sp>
      </p:grpSp>
      <p:sp>
        <p:nvSpPr>
          <p:cNvPr id="190" name="Google Shape;190;p18"/>
          <p:cNvSpPr txBox="1"/>
          <p:nvPr>
            <p:ph idx="1" type="body"/>
          </p:nvPr>
        </p:nvSpPr>
        <p:spPr>
          <a:xfrm>
            <a:off x="457201" y="1197944"/>
            <a:ext cx="2198400" cy="57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91" name="Google Shape;191;p18"/>
          <p:cNvSpPr txBox="1"/>
          <p:nvPr>
            <p:ph idx="2" type="body"/>
          </p:nvPr>
        </p:nvSpPr>
        <p:spPr>
          <a:xfrm>
            <a:off x="457201" y="1775175"/>
            <a:ext cx="2198400" cy="3231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92" name="Google Shape;192;p18"/>
          <p:cNvSpPr txBox="1"/>
          <p:nvPr>
            <p:ph idx="3" type="body"/>
          </p:nvPr>
        </p:nvSpPr>
        <p:spPr>
          <a:xfrm>
            <a:off x="2746376" y="1197944"/>
            <a:ext cx="2762400" cy="57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93" name="Google Shape;193;p18"/>
          <p:cNvSpPr txBox="1"/>
          <p:nvPr>
            <p:ph idx="4" type="body"/>
          </p:nvPr>
        </p:nvSpPr>
        <p:spPr>
          <a:xfrm>
            <a:off x="2746376" y="1775175"/>
            <a:ext cx="2762400" cy="3231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94" name="Google Shape;194;p18"/>
          <p:cNvSpPr txBox="1"/>
          <p:nvPr>
            <p:ph idx="5" type="body"/>
          </p:nvPr>
        </p:nvSpPr>
        <p:spPr>
          <a:xfrm>
            <a:off x="5611093" y="1197944"/>
            <a:ext cx="3028200" cy="57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95" name="Google Shape;195;p18"/>
          <p:cNvSpPr txBox="1"/>
          <p:nvPr>
            <p:ph idx="6" type="body"/>
          </p:nvPr>
        </p:nvSpPr>
        <p:spPr>
          <a:xfrm>
            <a:off x="5611093" y="1775175"/>
            <a:ext cx="3028200" cy="3231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96" name="Google Shape;196;p18"/>
          <p:cNvSpPr txBox="1"/>
          <p:nvPr>
            <p:ph idx="7" type="body"/>
          </p:nvPr>
        </p:nvSpPr>
        <p:spPr>
          <a:xfrm>
            <a:off x="3582731" y="2283875"/>
            <a:ext cx="5056500" cy="57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800"/>
              </a:spcBef>
              <a:spcAft>
                <a:spcPts val="0"/>
              </a:spcAft>
              <a:buClr>
                <a:schemeClr val="dk1"/>
              </a:buClr>
              <a:buSzPts val="4000"/>
              <a:buFont typeface="Arial"/>
              <a:buNone/>
              <a:defRPr b="1" sz="4000">
                <a:solidFill>
                  <a:schemeClr val="dk2"/>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97" name="Google Shape;197;p18"/>
          <p:cNvSpPr txBox="1"/>
          <p:nvPr>
            <p:ph idx="8" type="body"/>
          </p:nvPr>
        </p:nvSpPr>
        <p:spPr>
          <a:xfrm>
            <a:off x="3582730" y="2861106"/>
            <a:ext cx="5056500" cy="3231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480"/>
              </a:spcBef>
              <a:spcAft>
                <a:spcPts val="0"/>
              </a:spcAft>
              <a:buClr>
                <a:schemeClr val="dk1"/>
              </a:buClr>
              <a:buSzPts val="2400"/>
              <a:buFont typeface="Arial"/>
              <a:buNone/>
              <a:defRPr b="0" sz="2400">
                <a:solidFill>
                  <a:schemeClr val="dk2"/>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98" name="Google Shape;198;p18"/>
          <p:cNvSpPr txBox="1"/>
          <p:nvPr>
            <p:ph idx="9" type="body"/>
          </p:nvPr>
        </p:nvSpPr>
        <p:spPr>
          <a:xfrm>
            <a:off x="457200" y="2283875"/>
            <a:ext cx="3035400" cy="57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800"/>
              </a:spcBef>
              <a:spcAft>
                <a:spcPts val="0"/>
              </a:spcAft>
              <a:buClr>
                <a:schemeClr val="dk1"/>
              </a:buClr>
              <a:buSzPts val="4000"/>
              <a:buFont typeface="Arial"/>
              <a:buNone/>
              <a:defRPr b="1" sz="4000">
                <a:solidFill>
                  <a:schemeClr val="dk2"/>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99" name="Google Shape;199;p18"/>
          <p:cNvSpPr txBox="1"/>
          <p:nvPr>
            <p:ph idx="13" type="body"/>
          </p:nvPr>
        </p:nvSpPr>
        <p:spPr>
          <a:xfrm>
            <a:off x="457200" y="2861106"/>
            <a:ext cx="3035400" cy="3231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480"/>
              </a:spcBef>
              <a:spcAft>
                <a:spcPts val="0"/>
              </a:spcAft>
              <a:buClr>
                <a:schemeClr val="dk1"/>
              </a:buClr>
              <a:buSzPts val="2400"/>
              <a:buFont typeface="Arial"/>
              <a:buNone/>
              <a:defRPr b="0" sz="2400">
                <a:solidFill>
                  <a:schemeClr val="dk2"/>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200" name="Google Shape;200;p18"/>
          <p:cNvSpPr txBox="1"/>
          <p:nvPr>
            <p:ph idx="14" type="body"/>
          </p:nvPr>
        </p:nvSpPr>
        <p:spPr>
          <a:xfrm>
            <a:off x="457201" y="3385708"/>
            <a:ext cx="8181900" cy="57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800"/>
              </a:spcBef>
              <a:spcAft>
                <a:spcPts val="0"/>
              </a:spcAft>
              <a:buClr>
                <a:schemeClr val="dk1"/>
              </a:buClr>
              <a:buSzPts val="4000"/>
              <a:buFont typeface="Arial"/>
              <a:buNone/>
              <a:defRPr b="1" sz="4000">
                <a:solidFill>
                  <a:schemeClr val="lt2"/>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201" name="Google Shape;201;p18"/>
          <p:cNvSpPr txBox="1"/>
          <p:nvPr>
            <p:ph idx="15" type="body"/>
          </p:nvPr>
        </p:nvSpPr>
        <p:spPr>
          <a:xfrm>
            <a:off x="457197" y="3962939"/>
            <a:ext cx="8181900" cy="3231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480"/>
              </a:spcBef>
              <a:spcAft>
                <a:spcPts val="0"/>
              </a:spcAft>
              <a:buClr>
                <a:schemeClr val="dk1"/>
              </a:buClr>
              <a:buSzPts val="2400"/>
              <a:buFont typeface="Arial"/>
              <a:buNone/>
              <a:defRPr b="0" sz="2400">
                <a:solidFill>
                  <a:schemeClr val="lt2"/>
                </a:solidFill>
              </a:defRPr>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Slide">
  <p:cSld name="1_Divider Slide">
    <p:spTree>
      <p:nvGrpSpPr>
        <p:cNvPr id="20" name="Shape 20"/>
        <p:cNvGrpSpPr/>
        <p:nvPr/>
      </p:nvGrpSpPr>
      <p:grpSpPr>
        <a:xfrm>
          <a:off x="0" y="0"/>
          <a:ext cx="0" cy="0"/>
          <a:chOff x="0" y="0"/>
          <a:chExt cx="0" cy="0"/>
        </a:xfrm>
      </p:grpSpPr>
      <p:sp>
        <p:nvSpPr>
          <p:cNvPr id="21" name="Google Shape;21;p3"/>
          <p:cNvSpPr/>
          <p:nvPr/>
        </p:nvSpPr>
        <p:spPr>
          <a:xfrm>
            <a:off x="-56445" y="0"/>
            <a:ext cx="9206100" cy="51513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id="22" name="Google Shape;22;p3"/>
          <p:cNvPicPr preferRelativeResize="0"/>
          <p:nvPr/>
        </p:nvPicPr>
        <p:blipFill rotWithShape="1">
          <a:blip r:embed="rId2">
            <a:alphaModFix amt="9000"/>
          </a:blip>
          <a:srcRect b="0" l="0" r="0" t="0"/>
          <a:stretch/>
        </p:blipFill>
        <p:spPr>
          <a:xfrm>
            <a:off x="199388" y="136505"/>
            <a:ext cx="3094330" cy="3472891"/>
          </a:xfrm>
          <a:prstGeom prst="rect">
            <a:avLst/>
          </a:prstGeom>
          <a:noFill/>
          <a:ln>
            <a:noFill/>
          </a:ln>
        </p:spPr>
      </p:pic>
      <p:grpSp>
        <p:nvGrpSpPr>
          <p:cNvPr id="23" name="Google Shape;23;p3"/>
          <p:cNvGrpSpPr/>
          <p:nvPr/>
        </p:nvGrpSpPr>
        <p:grpSpPr>
          <a:xfrm rot="10800000">
            <a:off x="-55538" y="3001125"/>
            <a:ext cx="8309492" cy="57462"/>
            <a:chOff x="685800" y="1794746"/>
            <a:chExt cx="7772418" cy="179400"/>
          </a:xfrm>
        </p:grpSpPr>
        <p:sp>
          <p:nvSpPr>
            <p:cNvPr id="24" name="Google Shape;24;p3"/>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5" name="Google Shape;25;p3"/>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26" name="Google Shape;26;p3"/>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
        <p:nvSpPr>
          <p:cNvPr id="27" name="Google Shape;27;p3"/>
          <p:cNvSpPr txBox="1"/>
          <p:nvPr>
            <p:ph type="ctrTitle"/>
          </p:nvPr>
        </p:nvSpPr>
        <p:spPr>
          <a:xfrm>
            <a:off x="958147" y="1073526"/>
            <a:ext cx="7397100" cy="1747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1"/>
              </a:buClr>
              <a:buSzPts val="3600"/>
              <a:buFont typeface="Gill Sans"/>
              <a:buNone/>
              <a:defRPr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 name="Google Shape;28;p3"/>
          <p:cNvSpPr txBox="1"/>
          <p:nvPr>
            <p:ph idx="1" type="subTitle"/>
          </p:nvPr>
        </p:nvSpPr>
        <p:spPr>
          <a:xfrm>
            <a:off x="958147" y="3255792"/>
            <a:ext cx="7397100" cy="658200"/>
          </a:xfrm>
          <a:prstGeom prst="rect">
            <a:avLst/>
          </a:prstGeom>
          <a:noFill/>
          <a:ln>
            <a:noFill/>
          </a:ln>
        </p:spPr>
        <p:txBody>
          <a:bodyPr anchorCtr="0" anchor="t" bIns="45700" lIns="91425" spcFirstLastPara="1" rIns="91425" wrap="square" tIns="45700">
            <a:normAutofit/>
          </a:bodyPr>
          <a:lstStyle>
            <a:lvl1pPr lvl="0" rtl="0" algn="l">
              <a:spcBef>
                <a:spcPts val="480"/>
              </a:spcBef>
              <a:spcAft>
                <a:spcPts val="0"/>
              </a:spcAft>
              <a:buSzPts val="2400"/>
              <a:buNone/>
              <a:defRPr sz="2400">
                <a:solidFill>
                  <a:schemeClr val="lt2"/>
                </a:solidFill>
              </a:defRPr>
            </a:lvl1pPr>
            <a:lvl2pPr lvl="1" rtl="0" algn="ctr">
              <a:spcBef>
                <a:spcPts val="480"/>
              </a:spcBef>
              <a:spcAft>
                <a:spcPts val="0"/>
              </a:spcAft>
              <a:buSzPts val="2400"/>
              <a:buNone/>
              <a:defRPr>
                <a:solidFill>
                  <a:srgbClr val="888894"/>
                </a:solidFill>
              </a:defRPr>
            </a:lvl2pPr>
            <a:lvl3pPr lvl="2" rtl="0" algn="ctr">
              <a:spcBef>
                <a:spcPts val="400"/>
              </a:spcBef>
              <a:spcAft>
                <a:spcPts val="0"/>
              </a:spcAft>
              <a:buSzPts val="2000"/>
              <a:buNone/>
              <a:defRPr>
                <a:solidFill>
                  <a:srgbClr val="888894"/>
                </a:solidFill>
              </a:defRPr>
            </a:lvl3pPr>
            <a:lvl4pPr lvl="3" rtl="0" algn="ctr">
              <a:spcBef>
                <a:spcPts val="360"/>
              </a:spcBef>
              <a:spcAft>
                <a:spcPts val="0"/>
              </a:spcAft>
              <a:buSzPts val="1800"/>
              <a:buNone/>
              <a:defRPr>
                <a:solidFill>
                  <a:srgbClr val="888894"/>
                </a:solidFill>
              </a:defRPr>
            </a:lvl4pPr>
            <a:lvl5pPr lvl="4" rtl="0" algn="ctr">
              <a:spcBef>
                <a:spcPts val="360"/>
              </a:spcBef>
              <a:spcAft>
                <a:spcPts val="0"/>
              </a:spcAft>
              <a:buSzPts val="1800"/>
              <a:buNone/>
              <a:defRPr>
                <a:solidFill>
                  <a:srgbClr val="888894"/>
                </a:solidFill>
              </a:defRPr>
            </a:lvl5pPr>
            <a:lvl6pPr lvl="5" rtl="0" algn="ctr">
              <a:spcBef>
                <a:spcPts val="400"/>
              </a:spcBef>
              <a:spcAft>
                <a:spcPts val="0"/>
              </a:spcAft>
              <a:buClr>
                <a:srgbClr val="888894"/>
              </a:buClr>
              <a:buSzPts val="2000"/>
              <a:buNone/>
              <a:defRPr>
                <a:solidFill>
                  <a:srgbClr val="888894"/>
                </a:solidFill>
              </a:defRPr>
            </a:lvl6pPr>
            <a:lvl7pPr lvl="6" rtl="0" algn="ctr">
              <a:spcBef>
                <a:spcPts val="400"/>
              </a:spcBef>
              <a:spcAft>
                <a:spcPts val="0"/>
              </a:spcAft>
              <a:buClr>
                <a:srgbClr val="888894"/>
              </a:buClr>
              <a:buSzPts val="2000"/>
              <a:buNone/>
              <a:defRPr>
                <a:solidFill>
                  <a:srgbClr val="888894"/>
                </a:solidFill>
              </a:defRPr>
            </a:lvl7pPr>
            <a:lvl8pPr lvl="7" rtl="0" algn="ctr">
              <a:spcBef>
                <a:spcPts val="400"/>
              </a:spcBef>
              <a:spcAft>
                <a:spcPts val="0"/>
              </a:spcAft>
              <a:buClr>
                <a:srgbClr val="888894"/>
              </a:buClr>
              <a:buSzPts val="2000"/>
              <a:buNone/>
              <a:defRPr>
                <a:solidFill>
                  <a:srgbClr val="888894"/>
                </a:solidFill>
              </a:defRPr>
            </a:lvl8pPr>
            <a:lvl9pPr lvl="8" rtl="0" algn="ctr">
              <a:spcBef>
                <a:spcPts val="400"/>
              </a:spcBef>
              <a:spcAft>
                <a:spcPts val="0"/>
              </a:spcAft>
              <a:buClr>
                <a:srgbClr val="888894"/>
              </a:buClr>
              <a:buSzPts val="2000"/>
              <a:buNone/>
              <a:defRPr>
                <a:solidFill>
                  <a:srgbClr val="888894"/>
                </a:solidFill>
              </a:defRPr>
            </a:lvl9pPr>
          </a:lstStyle>
          <a:p/>
        </p:txBody>
      </p:sp>
      <p:pic>
        <p:nvPicPr>
          <p:cNvPr descr="2-line-whitetext-colorshield.png" id="29" name="Google Shape;29;p3"/>
          <p:cNvPicPr preferRelativeResize="0"/>
          <p:nvPr/>
        </p:nvPicPr>
        <p:blipFill rotWithShape="1">
          <a:blip r:embed="rId3">
            <a:alphaModFix/>
          </a:blip>
          <a:srcRect b="0" l="0" r="0" t="0"/>
          <a:stretch/>
        </p:blipFill>
        <p:spPr>
          <a:xfrm>
            <a:off x="6348428" y="4296762"/>
            <a:ext cx="1769928" cy="65013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title">
  <p:cSld name="TITLE">
    <p:spTree>
      <p:nvGrpSpPr>
        <p:cNvPr id="30" name="Shape 30"/>
        <p:cNvGrpSpPr/>
        <p:nvPr/>
      </p:nvGrpSpPr>
      <p:grpSpPr>
        <a:xfrm>
          <a:off x="0" y="0"/>
          <a:ext cx="0" cy="0"/>
          <a:chOff x="0" y="0"/>
          <a:chExt cx="0" cy="0"/>
        </a:xfrm>
      </p:grpSpPr>
      <p:pic>
        <p:nvPicPr>
          <p:cNvPr descr="upennwatermark.pdf" id="31" name="Google Shape;31;p4"/>
          <p:cNvPicPr preferRelativeResize="0"/>
          <p:nvPr/>
        </p:nvPicPr>
        <p:blipFill rotWithShape="1">
          <a:blip r:embed="rId2">
            <a:alphaModFix amt="6000"/>
          </a:blip>
          <a:srcRect b="0" l="0" r="0" t="0"/>
          <a:stretch/>
        </p:blipFill>
        <p:spPr>
          <a:xfrm>
            <a:off x="199388" y="136505"/>
            <a:ext cx="3094330" cy="3472891"/>
          </a:xfrm>
          <a:prstGeom prst="rect">
            <a:avLst/>
          </a:prstGeom>
          <a:noFill/>
          <a:ln>
            <a:noFill/>
          </a:ln>
        </p:spPr>
      </p:pic>
      <p:sp>
        <p:nvSpPr>
          <p:cNvPr id="32" name="Google Shape;32;p4"/>
          <p:cNvSpPr txBox="1"/>
          <p:nvPr>
            <p:ph type="ctrTitle"/>
          </p:nvPr>
        </p:nvSpPr>
        <p:spPr>
          <a:xfrm>
            <a:off x="958147" y="1073526"/>
            <a:ext cx="7397100" cy="1747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95001A"/>
              </a:buClr>
              <a:buSzPts val="3600"/>
              <a:buFont typeface="Gill Sans"/>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 name="Google Shape;33;p4"/>
          <p:cNvSpPr txBox="1"/>
          <p:nvPr>
            <p:ph idx="1" type="subTitle"/>
          </p:nvPr>
        </p:nvSpPr>
        <p:spPr>
          <a:xfrm>
            <a:off x="958147" y="3255792"/>
            <a:ext cx="7397100" cy="658200"/>
          </a:xfrm>
          <a:prstGeom prst="rect">
            <a:avLst/>
          </a:prstGeom>
          <a:noFill/>
          <a:ln>
            <a:noFill/>
          </a:ln>
        </p:spPr>
        <p:txBody>
          <a:bodyPr anchorCtr="0" anchor="t" bIns="45700" lIns="91425" spcFirstLastPara="1" rIns="91425" wrap="square" tIns="45700">
            <a:normAutofit/>
          </a:bodyPr>
          <a:lstStyle>
            <a:lvl1pPr lvl="0" rtl="0" algn="l">
              <a:spcBef>
                <a:spcPts val="480"/>
              </a:spcBef>
              <a:spcAft>
                <a:spcPts val="0"/>
              </a:spcAft>
              <a:buSzPts val="2400"/>
              <a:buNone/>
              <a:defRPr sz="2400">
                <a:solidFill>
                  <a:schemeClr val="accent3"/>
                </a:solidFill>
              </a:defRPr>
            </a:lvl1pPr>
            <a:lvl2pPr lvl="1" rtl="0" algn="ctr">
              <a:spcBef>
                <a:spcPts val="480"/>
              </a:spcBef>
              <a:spcAft>
                <a:spcPts val="0"/>
              </a:spcAft>
              <a:buSzPts val="2400"/>
              <a:buNone/>
              <a:defRPr>
                <a:solidFill>
                  <a:srgbClr val="888894"/>
                </a:solidFill>
              </a:defRPr>
            </a:lvl2pPr>
            <a:lvl3pPr lvl="2" rtl="0" algn="ctr">
              <a:spcBef>
                <a:spcPts val="400"/>
              </a:spcBef>
              <a:spcAft>
                <a:spcPts val="0"/>
              </a:spcAft>
              <a:buSzPts val="2000"/>
              <a:buNone/>
              <a:defRPr>
                <a:solidFill>
                  <a:srgbClr val="888894"/>
                </a:solidFill>
              </a:defRPr>
            </a:lvl3pPr>
            <a:lvl4pPr lvl="3" rtl="0" algn="ctr">
              <a:spcBef>
                <a:spcPts val="360"/>
              </a:spcBef>
              <a:spcAft>
                <a:spcPts val="0"/>
              </a:spcAft>
              <a:buSzPts val="1800"/>
              <a:buNone/>
              <a:defRPr>
                <a:solidFill>
                  <a:srgbClr val="888894"/>
                </a:solidFill>
              </a:defRPr>
            </a:lvl4pPr>
            <a:lvl5pPr lvl="4" rtl="0" algn="ctr">
              <a:spcBef>
                <a:spcPts val="360"/>
              </a:spcBef>
              <a:spcAft>
                <a:spcPts val="0"/>
              </a:spcAft>
              <a:buSzPts val="1800"/>
              <a:buNone/>
              <a:defRPr>
                <a:solidFill>
                  <a:srgbClr val="888894"/>
                </a:solidFill>
              </a:defRPr>
            </a:lvl5pPr>
            <a:lvl6pPr lvl="5" rtl="0" algn="ctr">
              <a:spcBef>
                <a:spcPts val="400"/>
              </a:spcBef>
              <a:spcAft>
                <a:spcPts val="0"/>
              </a:spcAft>
              <a:buClr>
                <a:srgbClr val="888894"/>
              </a:buClr>
              <a:buSzPts val="2000"/>
              <a:buNone/>
              <a:defRPr>
                <a:solidFill>
                  <a:srgbClr val="888894"/>
                </a:solidFill>
              </a:defRPr>
            </a:lvl6pPr>
            <a:lvl7pPr lvl="6" rtl="0" algn="ctr">
              <a:spcBef>
                <a:spcPts val="400"/>
              </a:spcBef>
              <a:spcAft>
                <a:spcPts val="0"/>
              </a:spcAft>
              <a:buClr>
                <a:srgbClr val="888894"/>
              </a:buClr>
              <a:buSzPts val="2000"/>
              <a:buNone/>
              <a:defRPr>
                <a:solidFill>
                  <a:srgbClr val="888894"/>
                </a:solidFill>
              </a:defRPr>
            </a:lvl7pPr>
            <a:lvl8pPr lvl="7" rtl="0" algn="ctr">
              <a:spcBef>
                <a:spcPts val="400"/>
              </a:spcBef>
              <a:spcAft>
                <a:spcPts val="0"/>
              </a:spcAft>
              <a:buClr>
                <a:srgbClr val="888894"/>
              </a:buClr>
              <a:buSzPts val="2000"/>
              <a:buNone/>
              <a:defRPr>
                <a:solidFill>
                  <a:srgbClr val="888894"/>
                </a:solidFill>
              </a:defRPr>
            </a:lvl8pPr>
            <a:lvl9pPr lvl="8" rtl="0" algn="ctr">
              <a:spcBef>
                <a:spcPts val="400"/>
              </a:spcBef>
              <a:spcAft>
                <a:spcPts val="0"/>
              </a:spcAft>
              <a:buClr>
                <a:srgbClr val="888894"/>
              </a:buClr>
              <a:buSzPts val="2000"/>
              <a:buNone/>
              <a:defRPr>
                <a:solidFill>
                  <a:srgbClr val="888894"/>
                </a:solidFill>
              </a:defRPr>
            </a:lvl9pPr>
          </a:lstStyle>
          <a:p/>
        </p:txBody>
      </p:sp>
      <p:grpSp>
        <p:nvGrpSpPr>
          <p:cNvPr id="34" name="Google Shape;34;p4"/>
          <p:cNvGrpSpPr/>
          <p:nvPr/>
        </p:nvGrpSpPr>
        <p:grpSpPr>
          <a:xfrm rot="10800000">
            <a:off x="194" y="3001125"/>
            <a:ext cx="8355349" cy="57462"/>
            <a:chOff x="685800" y="1794746"/>
            <a:chExt cx="7772418" cy="179400"/>
          </a:xfrm>
        </p:grpSpPr>
        <p:sp>
          <p:nvSpPr>
            <p:cNvPr id="35" name="Google Shape;35;p4"/>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6" name="Google Shape;36;p4"/>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37" name="Google Shape;37;p4"/>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
        <p:nvSpPr>
          <p:cNvPr id="38" name="Google Shape;38;p4"/>
          <p:cNvSpPr/>
          <p:nvPr/>
        </p:nvSpPr>
        <p:spPr>
          <a:xfrm>
            <a:off x="254001" y="4572000"/>
            <a:ext cx="2243700" cy="571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2-line-bluetext-colorshield.png" id="39" name="Google Shape;39;p4"/>
          <p:cNvPicPr preferRelativeResize="0"/>
          <p:nvPr/>
        </p:nvPicPr>
        <p:blipFill rotWithShape="1">
          <a:blip r:embed="rId3">
            <a:alphaModFix/>
          </a:blip>
          <a:srcRect b="-1905" l="0" r="-160" t="0"/>
          <a:stretch/>
        </p:blipFill>
        <p:spPr>
          <a:xfrm>
            <a:off x="6477238" y="4334928"/>
            <a:ext cx="1529829" cy="56784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0" name="Shape 40"/>
        <p:cNvGrpSpPr/>
        <p:nvPr/>
      </p:nvGrpSpPr>
      <p:grpSpPr>
        <a:xfrm>
          <a:off x="0" y="0"/>
          <a:ext cx="0" cy="0"/>
          <a:chOff x="0" y="0"/>
          <a:chExt cx="0" cy="0"/>
        </a:xfrm>
      </p:grpSpPr>
      <p:sp>
        <p:nvSpPr>
          <p:cNvPr id="41" name="Google Shape;41;p5"/>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5"/>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95001A"/>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5"/>
          <p:cNvSpPr txBox="1"/>
          <p:nvPr>
            <p:ph idx="1" type="body"/>
          </p:nvPr>
        </p:nvSpPr>
        <p:spPr>
          <a:xfrm>
            <a:off x="430464" y="902369"/>
            <a:ext cx="8229600" cy="36909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grpSp>
        <p:nvGrpSpPr>
          <p:cNvPr id="44" name="Google Shape;44;p5"/>
          <p:cNvGrpSpPr/>
          <p:nvPr/>
        </p:nvGrpSpPr>
        <p:grpSpPr>
          <a:xfrm>
            <a:off x="-5079" y="708808"/>
            <a:ext cx="8691895" cy="47487"/>
            <a:chOff x="685800" y="1794746"/>
            <a:chExt cx="7772418" cy="179400"/>
          </a:xfrm>
        </p:grpSpPr>
        <p:sp>
          <p:nvSpPr>
            <p:cNvPr id="45" name="Google Shape;45;p5"/>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6" name="Google Shape;46;p5"/>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47" name="Google Shape;47;p5"/>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type="obj">
  <p:cSld name="OBJECT">
    <p:spTree>
      <p:nvGrpSpPr>
        <p:cNvPr id="48" name="Shape 48"/>
        <p:cNvGrpSpPr/>
        <p:nvPr/>
      </p:nvGrpSpPr>
      <p:grpSpPr>
        <a:xfrm>
          <a:off x="0" y="0"/>
          <a:ext cx="0" cy="0"/>
          <a:chOff x="0" y="0"/>
          <a:chExt cx="0" cy="0"/>
        </a:xfrm>
      </p:grpSpPr>
      <p:sp>
        <p:nvSpPr>
          <p:cNvPr id="49" name="Google Shape;49;p6"/>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95001A"/>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 name="Google Shape;50;p6"/>
          <p:cNvSpPr txBox="1"/>
          <p:nvPr>
            <p:ph idx="1" type="body"/>
          </p:nvPr>
        </p:nvSpPr>
        <p:spPr>
          <a:xfrm>
            <a:off x="430464" y="902369"/>
            <a:ext cx="8229600" cy="36909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1" name="Google Shape;51;p6"/>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52" name="Google Shape;52;p6"/>
          <p:cNvGrpSpPr/>
          <p:nvPr/>
        </p:nvGrpSpPr>
        <p:grpSpPr>
          <a:xfrm>
            <a:off x="-5079" y="708808"/>
            <a:ext cx="8691895" cy="47487"/>
            <a:chOff x="685800" y="1794746"/>
            <a:chExt cx="7772418" cy="179400"/>
          </a:xfrm>
        </p:grpSpPr>
        <p:sp>
          <p:nvSpPr>
            <p:cNvPr id="53" name="Google Shape;53;p6"/>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4" name="Google Shape;54;p6"/>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55" name="Google Shape;55;p6"/>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pic>
        <p:nvPicPr>
          <p:cNvPr descr="upennwatermark.pdf" id="56" name="Google Shape;56;p6"/>
          <p:cNvPicPr preferRelativeResize="0"/>
          <p:nvPr/>
        </p:nvPicPr>
        <p:blipFill rotWithShape="1">
          <a:blip r:embed="rId2">
            <a:alphaModFix amt="6000"/>
          </a:blip>
          <a:srcRect b="0" l="0" r="0" t="0"/>
          <a:stretch/>
        </p:blipFill>
        <p:spPr>
          <a:xfrm>
            <a:off x="199388" y="136505"/>
            <a:ext cx="3092957" cy="347289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7" name="Shape 57"/>
        <p:cNvGrpSpPr/>
        <p:nvPr/>
      </p:nvGrpSpPr>
      <p:grpSpPr>
        <a:xfrm>
          <a:off x="0" y="0"/>
          <a:ext cx="0" cy="0"/>
          <a:chOff x="0" y="0"/>
          <a:chExt cx="0" cy="0"/>
        </a:xfrm>
      </p:grpSpPr>
      <p:sp>
        <p:nvSpPr>
          <p:cNvPr id="58" name="Google Shape;58;p7"/>
          <p:cNvSpPr/>
          <p:nvPr/>
        </p:nvSpPr>
        <p:spPr>
          <a:xfrm>
            <a:off x="0" y="0"/>
            <a:ext cx="9144000" cy="5143500"/>
          </a:xfrm>
          <a:prstGeom prst="rect">
            <a:avLst/>
          </a:prstGeom>
          <a:solidFill>
            <a:srgbClr val="D7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9" name="Google Shape;59;p7"/>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7"/>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95001A"/>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7"/>
          <p:cNvSpPr txBox="1"/>
          <p:nvPr>
            <p:ph idx="1" type="body"/>
          </p:nvPr>
        </p:nvSpPr>
        <p:spPr>
          <a:xfrm>
            <a:off x="430464" y="902369"/>
            <a:ext cx="8229600" cy="36909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grpSp>
        <p:nvGrpSpPr>
          <p:cNvPr id="62" name="Google Shape;62;p7"/>
          <p:cNvGrpSpPr/>
          <p:nvPr/>
        </p:nvGrpSpPr>
        <p:grpSpPr>
          <a:xfrm>
            <a:off x="-5079" y="708808"/>
            <a:ext cx="8691895" cy="47487"/>
            <a:chOff x="685800" y="1794746"/>
            <a:chExt cx="7772418" cy="179400"/>
          </a:xfrm>
        </p:grpSpPr>
        <p:sp>
          <p:nvSpPr>
            <p:cNvPr id="63" name="Google Shape;63;p7"/>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64" name="Google Shape;64;p7"/>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65" name="Google Shape;65;p7"/>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pic>
        <p:nvPicPr>
          <p:cNvPr descr="1-line-bluetext-colorshield.png" id="66" name="Google Shape;66;p7"/>
          <p:cNvPicPr preferRelativeResize="0"/>
          <p:nvPr/>
        </p:nvPicPr>
        <p:blipFill rotWithShape="1">
          <a:blip r:embed="rId2">
            <a:alphaModFix/>
          </a:blip>
          <a:srcRect b="0" l="0" r="0" t="0"/>
          <a:stretch/>
        </p:blipFill>
        <p:spPr>
          <a:xfrm>
            <a:off x="457200" y="4699000"/>
            <a:ext cx="1628182" cy="3127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7" name="Shape 67"/>
        <p:cNvGrpSpPr/>
        <p:nvPr/>
      </p:nvGrpSpPr>
      <p:grpSpPr>
        <a:xfrm>
          <a:off x="0" y="0"/>
          <a:ext cx="0" cy="0"/>
          <a:chOff x="0" y="0"/>
          <a:chExt cx="0" cy="0"/>
        </a:xfrm>
      </p:grpSpPr>
      <p:sp>
        <p:nvSpPr>
          <p:cNvPr id="68" name="Google Shape;68;p8"/>
          <p:cNvSpPr txBox="1"/>
          <p:nvPr>
            <p:ph idx="1" type="body"/>
          </p:nvPr>
        </p:nvSpPr>
        <p:spPr>
          <a:xfrm>
            <a:off x="457200" y="1067992"/>
            <a:ext cx="4040100" cy="4797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SzPts val="2400"/>
              <a:buNone/>
              <a:defRPr b="0" sz="2400">
                <a:solidFill>
                  <a:schemeClr val="accent3"/>
                </a:solidFill>
              </a:defRPr>
            </a:lvl1pPr>
            <a:lvl2pPr indent="-228600" lvl="1" marL="914400" rtl="0" algn="l">
              <a:spcBef>
                <a:spcPts val="400"/>
              </a:spcBef>
              <a:spcAft>
                <a:spcPts val="0"/>
              </a:spcAft>
              <a:buSzPts val="2000"/>
              <a:buNone/>
              <a:defRPr b="1" sz="2000"/>
            </a:lvl2pPr>
            <a:lvl3pPr indent="-228600" lvl="2" marL="1371600" rtl="0" algn="l">
              <a:spcBef>
                <a:spcPts val="360"/>
              </a:spcBef>
              <a:spcAft>
                <a:spcPts val="0"/>
              </a:spcAft>
              <a:buSzPts val="1800"/>
              <a:buNone/>
              <a:defRPr b="1" sz="1800"/>
            </a:lvl3pPr>
            <a:lvl4pPr indent="-228600" lvl="3" marL="1828800" rtl="0" algn="l">
              <a:spcBef>
                <a:spcPts val="320"/>
              </a:spcBef>
              <a:spcAft>
                <a:spcPts val="0"/>
              </a:spcAft>
              <a:buSzPts val="1600"/>
              <a:buNone/>
              <a:defRPr b="1" sz="1600"/>
            </a:lvl4pPr>
            <a:lvl5pPr indent="-228600" lvl="4" marL="2286000" rtl="0" algn="l">
              <a:spcBef>
                <a:spcPts val="320"/>
              </a:spcBef>
              <a:spcAft>
                <a:spcPts val="0"/>
              </a:spcAft>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69" name="Google Shape;69;p8"/>
          <p:cNvSpPr txBox="1"/>
          <p:nvPr>
            <p:ph idx="2" type="body"/>
          </p:nvPr>
        </p:nvSpPr>
        <p:spPr>
          <a:xfrm>
            <a:off x="457200" y="1546491"/>
            <a:ext cx="4040100" cy="3048000"/>
          </a:xfrm>
          <a:prstGeom prst="rect">
            <a:avLst/>
          </a:prstGeom>
          <a:noFill/>
          <a:ln>
            <a:noFill/>
          </a:ln>
        </p:spPr>
        <p:txBody>
          <a:bodyPr anchorCtr="0" anchor="t" bIns="45700" lIns="91425" spcFirstLastPara="1" rIns="91425" wrap="square" tIns="45700">
            <a:normAutofit/>
          </a:bodyPr>
          <a:lstStyle>
            <a:lvl1pPr indent="-355600" lvl="0" marL="457200" rtl="0" algn="l">
              <a:spcBef>
                <a:spcPts val="400"/>
              </a:spcBef>
              <a:spcAft>
                <a:spcPts val="0"/>
              </a:spcAft>
              <a:buSzPts val="2000"/>
              <a:buChar char="•"/>
              <a:defRPr sz="2000"/>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70" name="Google Shape;70;p8"/>
          <p:cNvSpPr txBox="1"/>
          <p:nvPr>
            <p:ph idx="3" type="body"/>
          </p:nvPr>
        </p:nvSpPr>
        <p:spPr>
          <a:xfrm>
            <a:off x="4645026" y="1066669"/>
            <a:ext cx="4041900" cy="4797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SzPts val="2400"/>
              <a:buNone/>
              <a:defRPr b="0" sz="2400">
                <a:solidFill>
                  <a:schemeClr val="accent3"/>
                </a:solidFill>
              </a:defRPr>
            </a:lvl1pPr>
            <a:lvl2pPr indent="-228600" lvl="1" marL="914400" rtl="0" algn="l">
              <a:spcBef>
                <a:spcPts val="400"/>
              </a:spcBef>
              <a:spcAft>
                <a:spcPts val="0"/>
              </a:spcAft>
              <a:buSzPts val="2000"/>
              <a:buNone/>
              <a:defRPr b="1" sz="2000"/>
            </a:lvl2pPr>
            <a:lvl3pPr indent="-228600" lvl="2" marL="1371600" rtl="0" algn="l">
              <a:spcBef>
                <a:spcPts val="360"/>
              </a:spcBef>
              <a:spcAft>
                <a:spcPts val="0"/>
              </a:spcAft>
              <a:buSzPts val="1800"/>
              <a:buNone/>
              <a:defRPr b="1" sz="1800"/>
            </a:lvl3pPr>
            <a:lvl4pPr indent="-228600" lvl="3" marL="1828800" rtl="0" algn="l">
              <a:spcBef>
                <a:spcPts val="320"/>
              </a:spcBef>
              <a:spcAft>
                <a:spcPts val="0"/>
              </a:spcAft>
              <a:buSzPts val="1600"/>
              <a:buNone/>
              <a:defRPr b="1" sz="1600"/>
            </a:lvl4pPr>
            <a:lvl5pPr indent="-228600" lvl="4" marL="2286000" rtl="0" algn="l">
              <a:spcBef>
                <a:spcPts val="320"/>
              </a:spcBef>
              <a:spcAft>
                <a:spcPts val="0"/>
              </a:spcAft>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71" name="Google Shape;71;p8"/>
          <p:cNvSpPr txBox="1"/>
          <p:nvPr>
            <p:ph idx="4" type="body"/>
          </p:nvPr>
        </p:nvSpPr>
        <p:spPr>
          <a:xfrm>
            <a:off x="4645026" y="1546491"/>
            <a:ext cx="4041900" cy="3048000"/>
          </a:xfrm>
          <a:prstGeom prst="rect">
            <a:avLst/>
          </a:prstGeom>
          <a:noFill/>
          <a:ln>
            <a:noFill/>
          </a:ln>
        </p:spPr>
        <p:txBody>
          <a:bodyPr anchorCtr="0" anchor="t" bIns="45700" lIns="91425" spcFirstLastPara="1" rIns="91425" wrap="square" tIns="45700">
            <a:normAutofit/>
          </a:bodyPr>
          <a:lstStyle>
            <a:lvl1pPr indent="-355600" lvl="0" marL="457200" rtl="0" algn="l">
              <a:spcBef>
                <a:spcPts val="400"/>
              </a:spcBef>
              <a:spcAft>
                <a:spcPts val="0"/>
              </a:spcAft>
              <a:buSzPts val="2000"/>
              <a:buChar char="•"/>
              <a:defRPr sz="2000"/>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72" name="Google Shape;72;p8"/>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8"/>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95001A"/>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74" name="Google Shape;74;p8"/>
          <p:cNvGrpSpPr/>
          <p:nvPr/>
        </p:nvGrpSpPr>
        <p:grpSpPr>
          <a:xfrm>
            <a:off x="-5079" y="708808"/>
            <a:ext cx="8691895" cy="47487"/>
            <a:chOff x="685800" y="1794746"/>
            <a:chExt cx="7772418" cy="179400"/>
          </a:xfrm>
        </p:grpSpPr>
        <p:sp>
          <p:nvSpPr>
            <p:cNvPr id="75" name="Google Shape;75;p8"/>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76" name="Google Shape;76;p8"/>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77" name="Google Shape;77;p8"/>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78" name="Shape 78"/>
        <p:cNvGrpSpPr/>
        <p:nvPr/>
      </p:nvGrpSpPr>
      <p:grpSpPr>
        <a:xfrm>
          <a:off x="0" y="0"/>
          <a:ext cx="0" cy="0"/>
          <a:chOff x="0" y="0"/>
          <a:chExt cx="0" cy="0"/>
        </a:xfrm>
      </p:grpSpPr>
      <p:sp>
        <p:nvSpPr>
          <p:cNvPr id="79" name="Google Shape;79;p9"/>
          <p:cNvSpPr/>
          <p:nvPr>
            <p:ph idx="2" type="pic"/>
          </p:nvPr>
        </p:nvSpPr>
        <p:spPr>
          <a:xfrm>
            <a:off x="4811889" y="1066670"/>
            <a:ext cx="3487500" cy="3528000"/>
          </a:xfrm>
          <a:prstGeom prst="rect">
            <a:avLst/>
          </a:prstGeom>
          <a:noFill/>
          <a:ln>
            <a:noFill/>
          </a:ln>
        </p:spPr>
      </p:sp>
      <p:sp>
        <p:nvSpPr>
          <p:cNvPr id="80" name="Google Shape;80;p9"/>
          <p:cNvSpPr txBox="1"/>
          <p:nvPr>
            <p:ph idx="1" type="body"/>
          </p:nvPr>
        </p:nvSpPr>
        <p:spPr>
          <a:xfrm>
            <a:off x="457200" y="1066669"/>
            <a:ext cx="4040100" cy="4797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SzPts val="2400"/>
              <a:buNone/>
              <a:defRPr b="0" sz="2400">
                <a:solidFill>
                  <a:schemeClr val="accent3"/>
                </a:solidFill>
              </a:defRPr>
            </a:lvl1pPr>
            <a:lvl2pPr indent="-228600" lvl="1" marL="914400" rtl="0" algn="l">
              <a:spcBef>
                <a:spcPts val="400"/>
              </a:spcBef>
              <a:spcAft>
                <a:spcPts val="0"/>
              </a:spcAft>
              <a:buSzPts val="2000"/>
              <a:buNone/>
              <a:defRPr b="1" sz="2000"/>
            </a:lvl2pPr>
            <a:lvl3pPr indent="-228600" lvl="2" marL="1371600" rtl="0" algn="l">
              <a:spcBef>
                <a:spcPts val="360"/>
              </a:spcBef>
              <a:spcAft>
                <a:spcPts val="0"/>
              </a:spcAft>
              <a:buSzPts val="1800"/>
              <a:buNone/>
              <a:defRPr b="1" sz="1800"/>
            </a:lvl3pPr>
            <a:lvl4pPr indent="-228600" lvl="3" marL="1828800" rtl="0" algn="l">
              <a:spcBef>
                <a:spcPts val="320"/>
              </a:spcBef>
              <a:spcAft>
                <a:spcPts val="0"/>
              </a:spcAft>
              <a:buSzPts val="1600"/>
              <a:buNone/>
              <a:defRPr b="1" sz="1600"/>
            </a:lvl4pPr>
            <a:lvl5pPr indent="-228600" lvl="4" marL="2286000" rtl="0" algn="l">
              <a:spcBef>
                <a:spcPts val="320"/>
              </a:spcBef>
              <a:spcAft>
                <a:spcPts val="0"/>
              </a:spcAft>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1" name="Google Shape;81;p9"/>
          <p:cNvSpPr txBox="1"/>
          <p:nvPr>
            <p:ph idx="3"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lvl1pPr indent="-355600" lvl="0" marL="457200" rtl="0" algn="l">
              <a:spcBef>
                <a:spcPts val="400"/>
              </a:spcBef>
              <a:spcAft>
                <a:spcPts val="0"/>
              </a:spcAft>
              <a:buSzPts val="2000"/>
              <a:buChar char="•"/>
              <a:defRPr sz="2000"/>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2" name="Google Shape;82;p9"/>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9"/>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95001A"/>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4" name="Google Shape;84;p9"/>
          <p:cNvGrpSpPr/>
          <p:nvPr/>
        </p:nvGrpSpPr>
        <p:grpSpPr>
          <a:xfrm>
            <a:off x="-5079" y="708808"/>
            <a:ext cx="8691895" cy="47487"/>
            <a:chOff x="685800" y="1794746"/>
            <a:chExt cx="7772418" cy="179400"/>
          </a:xfrm>
        </p:grpSpPr>
        <p:sp>
          <p:nvSpPr>
            <p:cNvPr id="85" name="Google Shape;85;p9"/>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86" name="Google Shape;86;p9"/>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87" name="Google Shape;87;p9"/>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mparison">
  <p:cSld name="4_Comparison">
    <p:spTree>
      <p:nvGrpSpPr>
        <p:cNvPr id="88" name="Shape 88"/>
        <p:cNvGrpSpPr/>
        <p:nvPr/>
      </p:nvGrpSpPr>
      <p:grpSpPr>
        <a:xfrm>
          <a:off x="0" y="0"/>
          <a:ext cx="0" cy="0"/>
          <a:chOff x="0" y="0"/>
          <a:chExt cx="0" cy="0"/>
        </a:xfrm>
      </p:grpSpPr>
      <p:pic>
        <p:nvPicPr>
          <p:cNvPr descr="upennwatermark.pdf" id="89" name="Google Shape;89;p10"/>
          <p:cNvPicPr preferRelativeResize="0"/>
          <p:nvPr/>
        </p:nvPicPr>
        <p:blipFill rotWithShape="1">
          <a:blip r:embed="rId2">
            <a:alphaModFix amt="4000"/>
          </a:blip>
          <a:srcRect b="0" l="0" r="0" t="0"/>
          <a:stretch/>
        </p:blipFill>
        <p:spPr>
          <a:xfrm>
            <a:off x="199388" y="136505"/>
            <a:ext cx="3092957" cy="3472891"/>
          </a:xfrm>
          <a:prstGeom prst="rect">
            <a:avLst/>
          </a:prstGeom>
          <a:noFill/>
          <a:ln>
            <a:noFill/>
          </a:ln>
        </p:spPr>
      </p:pic>
      <p:sp>
        <p:nvSpPr>
          <p:cNvPr id="90" name="Google Shape;90;p10"/>
          <p:cNvSpPr/>
          <p:nvPr>
            <p:ph idx="2" type="pic"/>
          </p:nvPr>
        </p:nvSpPr>
        <p:spPr>
          <a:xfrm>
            <a:off x="4811889" y="1066670"/>
            <a:ext cx="3487500" cy="3528000"/>
          </a:xfrm>
          <a:prstGeom prst="rect">
            <a:avLst/>
          </a:prstGeom>
          <a:noFill/>
          <a:ln>
            <a:noFill/>
          </a:ln>
        </p:spPr>
      </p:sp>
      <p:sp>
        <p:nvSpPr>
          <p:cNvPr id="91" name="Google Shape;91;p10"/>
          <p:cNvSpPr txBox="1"/>
          <p:nvPr>
            <p:ph idx="1" type="body"/>
          </p:nvPr>
        </p:nvSpPr>
        <p:spPr>
          <a:xfrm>
            <a:off x="457200" y="1066669"/>
            <a:ext cx="4040100" cy="4797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SzPts val="2400"/>
              <a:buNone/>
              <a:defRPr b="0" sz="2400">
                <a:solidFill>
                  <a:schemeClr val="accent3"/>
                </a:solidFill>
              </a:defRPr>
            </a:lvl1pPr>
            <a:lvl2pPr indent="-228600" lvl="1" marL="914400" rtl="0" algn="l">
              <a:spcBef>
                <a:spcPts val="400"/>
              </a:spcBef>
              <a:spcAft>
                <a:spcPts val="0"/>
              </a:spcAft>
              <a:buSzPts val="2000"/>
              <a:buNone/>
              <a:defRPr b="1" sz="2000"/>
            </a:lvl2pPr>
            <a:lvl3pPr indent="-228600" lvl="2" marL="1371600" rtl="0" algn="l">
              <a:spcBef>
                <a:spcPts val="360"/>
              </a:spcBef>
              <a:spcAft>
                <a:spcPts val="0"/>
              </a:spcAft>
              <a:buSzPts val="1800"/>
              <a:buNone/>
              <a:defRPr b="1" sz="1800"/>
            </a:lvl3pPr>
            <a:lvl4pPr indent="-228600" lvl="3" marL="1828800" rtl="0" algn="l">
              <a:spcBef>
                <a:spcPts val="320"/>
              </a:spcBef>
              <a:spcAft>
                <a:spcPts val="0"/>
              </a:spcAft>
              <a:buSzPts val="1600"/>
              <a:buNone/>
              <a:defRPr b="1" sz="1600"/>
            </a:lvl4pPr>
            <a:lvl5pPr indent="-228600" lvl="4" marL="2286000" rtl="0" algn="l">
              <a:spcBef>
                <a:spcPts val="320"/>
              </a:spcBef>
              <a:spcAft>
                <a:spcPts val="0"/>
              </a:spcAft>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92" name="Google Shape;92;p10"/>
          <p:cNvSpPr txBox="1"/>
          <p:nvPr>
            <p:ph idx="3"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lvl1pPr indent="-355600" lvl="0" marL="457200" rtl="0" algn="l">
              <a:spcBef>
                <a:spcPts val="400"/>
              </a:spcBef>
              <a:spcAft>
                <a:spcPts val="0"/>
              </a:spcAft>
              <a:buSzPts val="2000"/>
              <a:buChar char="•"/>
              <a:defRPr sz="2000"/>
            </a:lvl1pPr>
            <a:lvl2pPr indent="-342900" lvl="1" marL="914400" rtl="0" algn="l">
              <a:spcBef>
                <a:spcPts val="360"/>
              </a:spcBef>
              <a:spcAft>
                <a:spcPts val="0"/>
              </a:spcAft>
              <a:buSzPts val="1800"/>
              <a:buChar char="–"/>
              <a:defRPr sz="1800"/>
            </a:lvl2pPr>
            <a:lvl3pPr indent="-330200" lvl="2" marL="1371600" rtl="0" algn="l">
              <a:spcBef>
                <a:spcPts val="320"/>
              </a:spcBef>
              <a:spcAft>
                <a:spcPts val="0"/>
              </a:spcAft>
              <a:buSzPts val="1600"/>
              <a:buChar char="•"/>
              <a:defRPr sz="1600"/>
            </a:lvl3pPr>
            <a:lvl4pPr indent="-317500" lvl="3" marL="1828800" rtl="0" algn="l">
              <a:spcBef>
                <a:spcPts val="280"/>
              </a:spcBef>
              <a:spcAft>
                <a:spcPts val="0"/>
              </a:spcAft>
              <a:buSzPts val="1400"/>
              <a:buChar char="–"/>
              <a:defRPr sz="1400"/>
            </a:lvl4pPr>
            <a:lvl5pPr indent="-317500" lvl="4" marL="2286000" rtl="0" algn="l">
              <a:spcBef>
                <a:spcPts val="280"/>
              </a:spcBef>
              <a:spcAft>
                <a:spcPts val="0"/>
              </a:spcAft>
              <a:buSzPts val="1400"/>
              <a:buChar char="»"/>
              <a:defRPr sz="14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93" name="Google Shape;93;p10"/>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accent5"/>
                </a:solidFill>
                <a:latin typeface="Gill Sans"/>
                <a:ea typeface="Gill Sans"/>
                <a:cs typeface="Gill Sans"/>
                <a:sym typeface="Gill Sans"/>
              </a:defRPr>
            </a:lvl1pPr>
            <a:lvl2pPr indent="0" lvl="1" marL="0" rtl="0" algn="r">
              <a:spcBef>
                <a:spcPts val="0"/>
              </a:spcBef>
              <a:buNone/>
              <a:defRPr b="0" i="0" sz="1200" u="none" cap="none" strike="noStrike">
                <a:solidFill>
                  <a:schemeClr val="accent5"/>
                </a:solidFill>
                <a:latin typeface="Gill Sans"/>
                <a:ea typeface="Gill Sans"/>
                <a:cs typeface="Gill Sans"/>
                <a:sym typeface="Gill Sans"/>
              </a:defRPr>
            </a:lvl2pPr>
            <a:lvl3pPr indent="0" lvl="2" marL="0" rtl="0" algn="r">
              <a:spcBef>
                <a:spcPts val="0"/>
              </a:spcBef>
              <a:buNone/>
              <a:defRPr b="0" i="0" sz="1200" u="none" cap="none" strike="noStrike">
                <a:solidFill>
                  <a:schemeClr val="accent5"/>
                </a:solidFill>
                <a:latin typeface="Gill Sans"/>
                <a:ea typeface="Gill Sans"/>
                <a:cs typeface="Gill Sans"/>
                <a:sym typeface="Gill Sans"/>
              </a:defRPr>
            </a:lvl3pPr>
            <a:lvl4pPr indent="0" lvl="3" marL="0" rtl="0" algn="r">
              <a:spcBef>
                <a:spcPts val="0"/>
              </a:spcBef>
              <a:buNone/>
              <a:defRPr b="0" i="0" sz="1200" u="none" cap="none" strike="noStrike">
                <a:solidFill>
                  <a:schemeClr val="accent5"/>
                </a:solidFill>
                <a:latin typeface="Gill Sans"/>
                <a:ea typeface="Gill Sans"/>
                <a:cs typeface="Gill Sans"/>
                <a:sym typeface="Gill Sans"/>
              </a:defRPr>
            </a:lvl4pPr>
            <a:lvl5pPr indent="0" lvl="4" marL="0" rtl="0" algn="r">
              <a:spcBef>
                <a:spcPts val="0"/>
              </a:spcBef>
              <a:buNone/>
              <a:defRPr b="0" i="0" sz="1200" u="none" cap="none" strike="noStrike">
                <a:solidFill>
                  <a:schemeClr val="accent5"/>
                </a:solidFill>
                <a:latin typeface="Gill Sans"/>
                <a:ea typeface="Gill Sans"/>
                <a:cs typeface="Gill Sans"/>
                <a:sym typeface="Gill Sans"/>
              </a:defRPr>
            </a:lvl5pPr>
            <a:lvl6pPr indent="0" lvl="5" marL="0" rtl="0" algn="r">
              <a:spcBef>
                <a:spcPts val="0"/>
              </a:spcBef>
              <a:buNone/>
              <a:defRPr b="0" i="0" sz="1200" u="none" cap="none" strike="noStrike">
                <a:solidFill>
                  <a:schemeClr val="accent5"/>
                </a:solidFill>
                <a:latin typeface="Gill Sans"/>
                <a:ea typeface="Gill Sans"/>
                <a:cs typeface="Gill Sans"/>
                <a:sym typeface="Gill Sans"/>
              </a:defRPr>
            </a:lvl6pPr>
            <a:lvl7pPr indent="0" lvl="6" marL="0" rtl="0" algn="r">
              <a:spcBef>
                <a:spcPts val="0"/>
              </a:spcBef>
              <a:buNone/>
              <a:defRPr b="0" i="0" sz="1200" u="none" cap="none" strike="noStrike">
                <a:solidFill>
                  <a:schemeClr val="accent5"/>
                </a:solidFill>
                <a:latin typeface="Gill Sans"/>
                <a:ea typeface="Gill Sans"/>
                <a:cs typeface="Gill Sans"/>
                <a:sym typeface="Gill Sans"/>
              </a:defRPr>
            </a:lvl7pPr>
            <a:lvl8pPr indent="0" lvl="7" marL="0" rtl="0" algn="r">
              <a:spcBef>
                <a:spcPts val="0"/>
              </a:spcBef>
              <a:buNone/>
              <a:defRPr b="0" i="0" sz="1200" u="none" cap="none" strike="noStrike">
                <a:solidFill>
                  <a:schemeClr val="accent5"/>
                </a:solidFill>
                <a:latin typeface="Gill Sans"/>
                <a:ea typeface="Gill Sans"/>
                <a:cs typeface="Gill Sans"/>
                <a:sym typeface="Gill Sans"/>
              </a:defRPr>
            </a:lvl8pPr>
            <a:lvl9pPr indent="0" lvl="8" marL="0" rt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0"/>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95001A"/>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95" name="Google Shape;95;p10"/>
          <p:cNvGrpSpPr/>
          <p:nvPr/>
        </p:nvGrpSpPr>
        <p:grpSpPr>
          <a:xfrm>
            <a:off x="-5079" y="708808"/>
            <a:ext cx="8691895" cy="47487"/>
            <a:chOff x="685800" y="1794746"/>
            <a:chExt cx="7772418" cy="179400"/>
          </a:xfrm>
        </p:grpSpPr>
        <p:sp>
          <p:nvSpPr>
            <p:cNvPr id="96" name="Google Shape;96;p10"/>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97" name="Google Shape;97;p10"/>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98" name="Google Shape;98;p10"/>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30464" y="1029708"/>
            <a:ext cx="8229600" cy="3394500"/>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accent6"/>
                </a:solidFill>
                <a:latin typeface="Gill Sans"/>
                <a:ea typeface="Gill Sans"/>
                <a:cs typeface="Gill Sans"/>
                <a:sym typeface="Gill Sans"/>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accent6"/>
                </a:solidFill>
                <a:latin typeface="Gill Sans"/>
                <a:ea typeface="Gill Sans"/>
                <a:cs typeface="Gill Sans"/>
                <a:sym typeface="Gill Sans"/>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accent6"/>
                </a:solidFill>
                <a:latin typeface="Gill Sans"/>
                <a:ea typeface="Gill Sans"/>
                <a:cs typeface="Gill Sans"/>
                <a:sym typeface="Gill Sans"/>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accent6"/>
                </a:solidFill>
                <a:latin typeface="Gill Sans"/>
                <a:ea typeface="Gill Sans"/>
                <a:cs typeface="Gill Sans"/>
                <a:sym typeface="Gill Sans"/>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accent6"/>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9pPr>
          </a:lstStyle>
          <a:p/>
        </p:txBody>
      </p:sp>
      <p:sp>
        <p:nvSpPr>
          <p:cNvPr id="7" name="Google Shape;7;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94"/>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8" name="Google Shape;8;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94"/>
                </a:solidFill>
                <a:latin typeface="Gill Sans"/>
                <a:ea typeface="Gill Sans"/>
                <a:cs typeface="Gill Sans"/>
                <a:sym typeface="Gill Sans"/>
              </a:defRPr>
            </a:lvl1pPr>
            <a:lvl2pPr indent="0" lvl="1" marL="0" marR="0" rtl="0" algn="r">
              <a:spcBef>
                <a:spcPts val="0"/>
              </a:spcBef>
              <a:buNone/>
              <a:defRPr b="0" i="0" sz="1200" u="none" cap="none" strike="noStrike">
                <a:solidFill>
                  <a:srgbClr val="888894"/>
                </a:solidFill>
                <a:latin typeface="Gill Sans"/>
                <a:ea typeface="Gill Sans"/>
                <a:cs typeface="Gill Sans"/>
                <a:sym typeface="Gill Sans"/>
              </a:defRPr>
            </a:lvl2pPr>
            <a:lvl3pPr indent="0" lvl="2" marL="0" marR="0" rtl="0" algn="r">
              <a:spcBef>
                <a:spcPts val="0"/>
              </a:spcBef>
              <a:buNone/>
              <a:defRPr b="0" i="0" sz="1200" u="none" cap="none" strike="noStrike">
                <a:solidFill>
                  <a:srgbClr val="888894"/>
                </a:solidFill>
                <a:latin typeface="Gill Sans"/>
                <a:ea typeface="Gill Sans"/>
                <a:cs typeface="Gill Sans"/>
                <a:sym typeface="Gill Sans"/>
              </a:defRPr>
            </a:lvl3pPr>
            <a:lvl4pPr indent="0" lvl="3" marL="0" marR="0" rtl="0" algn="r">
              <a:spcBef>
                <a:spcPts val="0"/>
              </a:spcBef>
              <a:buNone/>
              <a:defRPr b="0" i="0" sz="1200" u="none" cap="none" strike="noStrike">
                <a:solidFill>
                  <a:srgbClr val="888894"/>
                </a:solidFill>
                <a:latin typeface="Gill Sans"/>
                <a:ea typeface="Gill Sans"/>
                <a:cs typeface="Gill Sans"/>
                <a:sym typeface="Gill Sans"/>
              </a:defRPr>
            </a:lvl4pPr>
            <a:lvl5pPr indent="0" lvl="4" marL="0" marR="0" rtl="0" algn="r">
              <a:spcBef>
                <a:spcPts val="0"/>
              </a:spcBef>
              <a:buNone/>
              <a:defRPr b="0" i="0" sz="1200" u="none" cap="none" strike="noStrike">
                <a:solidFill>
                  <a:srgbClr val="888894"/>
                </a:solidFill>
                <a:latin typeface="Gill Sans"/>
                <a:ea typeface="Gill Sans"/>
                <a:cs typeface="Gill Sans"/>
                <a:sym typeface="Gill Sans"/>
              </a:defRPr>
            </a:lvl5pPr>
            <a:lvl6pPr indent="0" lvl="5" marL="0" marR="0" rtl="0" algn="r">
              <a:spcBef>
                <a:spcPts val="0"/>
              </a:spcBef>
              <a:buNone/>
              <a:defRPr b="0" i="0" sz="1200" u="none" cap="none" strike="noStrike">
                <a:solidFill>
                  <a:srgbClr val="888894"/>
                </a:solidFill>
                <a:latin typeface="Gill Sans"/>
                <a:ea typeface="Gill Sans"/>
                <a:cs typeface="Gill Sans"/>
                <a:sym typeface="Gill Sans"/>
              </a:defRPr>
            </a:lvl6pPr>
            <a:lvl7pPr indent="0" lvl="6" marL="0" marR="0" rtl="0" algn="r">
              <a:spcBef>
                <a:spcPts val="0"/>
              </a:spcBef>
              <a:buNone/>
              <a:defRPr b="0" i="0" sz="1200" u="none" cap="none" strike="noStrike">
                <a:solidFill>
                  <a:srgbClr val="888894"/>
                </a:solidFill>
                <a:latin typeface="Gill Sans"/>
                <a:ea typeface="Gill Sans"/>
                <a:cs typeface="Gill Sans"/>
                <a:sym typeface="Gill Sans"/>
              </a:defRPr>
            </a:lvl7pPr>
            <a:lvl8pPr indent="0" lvl="7" marL="0" marR="0" rtl="0" algn="r">
              <a:spcBef>
                <a:spcPts val="0"/>
              </a:spcBef>
              <a:buNone/>
              <a:defRPr b="0" i="0" sz="1200" u="none" cap="none" strike="noStrike">
                <a:solidFill>
                  <a:srgbClr val="888894"/>
                </a:solidFill>
                <a:latin typeface="Gill Sans"/>
                <a:ea typeface="Gill Sans"/>
                <a:cs typeface="Gill Sans"/>
                <a:sym typeface="Gill Sans"/>
              </a:defRPr>
            </a:lvl8pPr>
            <a:lvl9pPr indent="0" lvl="8" marL="0" marR="0" rtl="0" algn="r">
              <a:spcBef>
                <a:spcPts val="0"/>
              </a:spcBef>
              <a:buNone/>
              <a:defRPr b="0" i="0" sz="1200" u="none" cap="none" strike="noStrike">
                <a:solidFill>
                  <a:srgbClr val="888894"/>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1-line-bluetext-colorshield.png" id="9" name="Google Shape;9;p1"/>
          <p:cNvPicPr preferRelativeResize="0"/>
          <p:nvPr/>
        </p:nvPicPr>
        <p:blipFill rotWithShape="1">
          <a:blip r:embed="rId1">
            <a:alphaModFix/>
          </a:blip>
          <a:srcRect b="0" l="0" r="0" t="0"/>
          <a:stretch/>
        </p:blipFill>
        <p:spPr>
          <a:xfrm>
            <a:off x="457200" y="4699000"/>
            <a:ext cx="1628182" cy="312725"/>
          </a:xfrm>
          <a:prstGeom prst="rect">
            <a:avLst/>
          </a:prstGeom>
          <a:noFill/>
          <a:ln>
            <a:noFill/>
          </a:ln>
        </p:spPr>
      </p:pic>
      <p:sp>
        <p:nvSpPr>
          <p:cNvPr id="10" name="Google Shape;10;p1"/>
          <p:cNvSpPr txBox="1"/>
          <p:nvPr>
            <p:ph type="title"/>
          </p:nvPr>
        </p:nvSpPr>
        <p:spPr>
          <a:xfrm>
            <a:off x="323520" y="-19089"/>
            <a:ext cx="8229600" cy="7278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95001A"/>
              </a:buClr>
              <a:buSzPts val="3600"/>
              <a:buFont typeface="Gill Sans"/>
              <a:buNone/>
              <a:defRPr b="0" i="0" sz="3600" u="none" cap="none" strike="noStrike">
                <a:solidFill>
                  <a:srgbClr val="95001A"/>
                </a:solidFill>
                <a:latin typeface="Gill Sans"/>
                <a:ea typeface="Gill Sans"/>
                <a:cs typeface="Gill Sans"/>
                <a:sym typeface="Gill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colab.research.google.com/corgiredirector?site=https%3A%2F%2Fwww.kaggle.com%2Fcompetitions%2Fplayground-series-s3e23%2Fdata" TargetMode="External"/><Relationship Id="rId4" Type="http://schemas.openxmlformats.org/officeDocument/2006/relationships/hyperlink" Target="https://colab.research.google.com/corgiredirector?site=https%3A%2F%2Fwww.kaggle.com%2Fdatasets%2Fsemustafacevik%2Fsoftware-defect-prediction" TargetMode="External"/><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ph type="ctrTitle"/>
          </p:nvPr>
        </p:nvSpPr>
        <p:spPr>
          <a:xfrm>
            <a:off x="958147" y="1073526"/>
            <a:ext cx="7397100" cy="1747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a:t>CIS 545 Final Project - Software Detect Prediction</a:t>
            </a:r>
            <a:endParaRPr/>
          </a:p>
        </p:txBody>
      </p:sp>
      <p:sp>
        <p:nvSpPr>
          <p:cNvPr id="207" name="Google Shape;207;p19"/>
          <p:cNvSpPr txBox="1"/>
          <p:nvPr>
            <p:ph idx="1" type="subTitle"/>
          </p:nvPr>
        </p:nvSpPr>
        <p:spPr>
          <a:xfrm>
            <a:off x="958147" y="3255792"/>
            <a:ext cx="7397100" cy="6582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rPr lang="en"/>
              <a:t>Haoyi Cheng, Yinuo Xie, Chenkang Zhang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EDA - Log-Transformed Violin Plots</a:t>
            </a:r>
            <a:endParaRPr/>
          </a:p>
        </p:txBody>
      </p:sp>
      <p:sp>
        <p:nvSpPr>
          <p:cNvPr id="268" name="Google Shape;268;p28"/>
          <p:cNvSpPr txBox="1"/>
          <p:nvPr>
            <p:ph idx="1" type="body"/>
          </p:nvPr>
        </p:nvSpPr>
        <p:spPr>
          <a:xfrm>
            <a:off x="430475" y="902375"/>
            <a:ext cx="3008700" cy="3690900"/>
          </a:xfrm>
          <a:prstGeom prst="rect">
            <a:avLst/>
          </a:prstGeom>
        </p:spPr>
        <p:txBody>
          <a:bodyPr anchorCtr="0" anchor="t" bIns="45700" lIns="91425" spcFirstLastPara="1" rIns="91425" wrap="square" tIns="45700">
            <a:normAutofit/>
          </a:bodyPr>
          <a:lstStyle/>
          <a:p>
            <a:pPr indent="-381000" lvl="0" marL="457200" rtl="0" algn="l">
              <a:spcBef>
                <a:spcPts val="360"/>
              </a:spcBef>
              <a:spcAft>
                <a:spcPts val="0"/>
              </a:spcAft>
              <a:buSzPts val="2400"/>
              <a:buFont typeface="Times New Roman"/>
              <a:buChar char="•"/>
            </a:pPr>
            <a:r>
              <a:rPr lang="en" sz="1800">
                <a:solidFill>
                  <a:srgbClr val="374151"/>
                </a:solidFill>
                <a:latin typeface="Times New Roman"/>
                <a:ea typeface="Times New Roman"/>
                <a:cs typeface="Times New Roman"/>
                <a:sym typeface="Times New Roman"/>
              </a:rPr>
              <a:t>In "No Defect" programs, outliers are </a:t>
            </a:r>
            <a:r>
              <a:rPr b="1" lang="en" sz="1800">
                <a:solidFill>
                  <a:srgbClr val="374151"/>
                </a:solidFill>
                <a:latin typeface="Times New Roman"/>
                <a:ea typeface="Times New Roman"/>
                <a:cs typeface="Times New Roman"/>
                <a:sym typeface="Times New Roman"/>
              </a:rPr>
              <a:t>more concentrated</a:t>
            </a:r>
            <a:r>
              <a:rPr lang="en" sz="1800">
                <a:solidFill>
                  <a:srgbClr val="374151"/>
                </a:solidFill>
                <a:latin typeface="Times New Roman"/>
                <a:ea typeface="Times New Roman"/>
                <a:cs typeface="Times New Roman"/>
                <a:sym typeface="Times New Roman"/>
              </a:rPr>
              <a:t> around </a:t>
            </a:r>
            <a:r>
              <a:rPr lang="en" sz="1800" u="sng">
                <a:solidFill>
                  <a:srgbClr val="374151"/>
                </a:solidFill>
                <a:latin typeface="Times New Roman"/>
                <a:ea typeface="Times New Roman"/>
                <a:cs typeface="Times New Roman"/>
                <a:sym typeface="Times New Roman"/>
              </a:rPr>
              <a:t>lower</a:t>
            </a:r>
            <a:r>
              <a:rPr lang="en" sz="1800">
                <a:solidFill>
                  <a:srgbClr val="374151"/>
                </a:solidFill>
                <a:latin typeface="Times New Roman"/>
                <a:ea typeface="Times New Roman"/>
                <a:cs typeface="Times New Roman"/>
                <a:sym typeface="Times New Roman"/>
              </a:rPr>
              <a:t> values, indicating simpler code structures.</a:t>
            </a:r>
            <a:endParaRPr sz="3400">
              <a:latin typeface="Times New Roman"/>
              <a:ea typeface="Times New Roman"/>
              <a:cs typeface="Times New Roman"/>
              <a:sym typeface="Times New Roman"/>
            </a:endParaRPr>
          </a:p>
        </p:txBody>
      </p:sp>
      <p:pic>
        <p:nvPicPr>
          <p:cNvPr id="269" name="Google Shape;269;p28"/>
          <p:cNvPicPr preferRelativeResize="0"/>
          <p:nvPr/>
        </p:nvPicPr>
        <p:blipFill>
          <a:blip r:embed="rId3">
            <a:alphaModFix/>
          </a:blip>
          <a:stretch>
            <a:fillRect/>
          </a:stretch>
        </p:blipFill>
        <p:spPr>
          <a:xfrm>
            <a:off x="3558274" y="826175"/>
            <a:ext cx="5101800" cy="4241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EDA - Correlation Matrix</a:t>
            </a:r>
            <a:endParaRPr/>
          </a:p>
        </p:txBody>
      </p:sp>
      <p:pic>
        <p:nvPicPr>
          <p:cNvPr id="275" name="Google Shape;275;p29"/>
          <p:cNvPicPr preferRelativeResize="0"/>
          <p:nvPr/>
        </p:nvPicPr>
        <p:blipFill>
          <a:blip r:embed="rId3">
            <a:alphaModFix/>
          </a:blip>
          <a:stretch>
            <a:fillRect/>
          </a:stretch>
        </p:blipFill>
        <p:spPr>
          <a:xfrm>
            <a:off x="3800286" y="809475"/>
            <a:ext cx="4813364" cy="4241126"/>
          </a:xfrm>
          <a:prstGeom prst="rect">
            <a:avLst/>
          </a:prstGeom>
          <a:noFill/>
          <a:ln>
            <a:noFill/>
          </a:ln>
        </p:spPr>
      </p:pic>
      <p:sp>
        <p:nvSpPr>
          <p:cNvPr id="276" name="Google Shape;276;p29"/>
          <p:cNvSpPr txBox="1"/>
          <p:nvPr>
            <p:ph idx="1" type="body"/>
          </p:nvPr>
        </p:nvSpPr>
        <p:spPr>
          <a:xfrm>
            <a:off x="430475" y="902375"/>
            <a:ext cx="3681900" cy="36909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rgbClr val="374151"/>
              </a:buClr>
              <a:buSzPts val="1200"/>
              <a:buFont typeface="Times New Roman"/>
              <a:buChar char="●"/>
            </a:pPr>
            <a:r>
              <a:rPr b="1" lang="en" sz="1200">
                <a:solidFill>
                  <a:srgbClr val="374151"/>
                </a:solidFill>
                <a:latin typeface="Times New Roman"/>
                <a:ea typeface="Times New Roman"/>
                <a:cs typeface="Times New Roman"/>
                <a:sym typeface="Times New Roman"/>
              </a:rPr>
              <a:t>Moderate Correlation</a:t>
            </a:r>
            <a:r>
              <a:rPr lang="en" sz="1200">
                <a:solidFill>
                  <a:srgbClr val="374151"/>
                </a:solidFill>
                <a:latin typeface="Times New Roman"/>
                <a:ea typeface="Times New Roman"/>
                <a:cs typeface="Times New Roman"/>
                <a:sym typeface="Times New Roman"/>
              </a:rPr>
              <a:t>: Input features and defect presence not strongly correlated.</a:t>
            </a:r>
            <a:endParaRPr sz="1200">
              <a:solidFill>
                <a:srgbClr val="37415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374151"/>
              </a:buClr>
              <a:buSzPts val="1200"/>
              <a:buFont typeface="Times New Roman"/>
              <a:buChar char="●"/>
            </a:pPr>
            <a:r>
              <a:rPr b="1" lang="en" sz="1200">
                <a:solidFill>
                  <a:srgbClr val="374151"/>
                </a:solidFill>
                <a:latin typeface="Times New Roman"/>
                <a:ea typeface="Times New Roman"/>
                <a:cs typeface="Times New Roman"/>
                <a:sym typeface="Times New Roman"/>
              </a:rPr>
              <a:t>Key Insights</a:t>
            </a:r>
            <a:r>
              <a:rPr lang="en" sz="1200">
                <a:solidFill>
                  <a:srgbClr val="374151"/>
                </a:solidFill>
                <a:latin typeface="Times New Roman"/>
                <a:ea typeface="Times New Roman"/>
                <a:cs typeface="Times New Roman"/>
                <a:sym typeface="Times New Roman"/>
              </a:rPr>
              <a:t>:</a:t>
            </a:r>
            <a:endParaRPr sz="1200">
              <a:solidFill>
                <a:srgbClr val="37415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374151"/>
              </a:buClr>
              <a:buSzPts val="1200"/>
              <a:buFont typeface="Times New Roman"/>
              <a:buChar char="○"/>
            </a:pPr>
            <a:r>
              <a:rPr b="1" lang="en" sz="1200">
                <a:solidFill>
                  <a:srgbClr val="374151"/>
                </a:solidFill>
                <a:latin typeface="Times New Roman"/>
                <a:ea typeface="Times New Roman"/>
                <a:cs typeface="Times New Roman"/>
                <a:sym typeface="Times New Roman"/>
              </a:rPr>
              <a:t>Higher Correlation</a:t>
            </a:r>
            <a:r>
              <a:rPr lang="en" sz="1200">
                <a:solidFill>
                  <a:srgbClr val="374151"/>
                </a:solidFill>
                <a:latin typeface="Times New Roman"/>
                <a:ea typeface="Times New Roman"/>
                <a:cs typeface="Times New Roman"/>
                <a:sym typeface="Times New Roman"/>
              </a:rPr>
              <a:t>: </a:t>
            </a:r>
            <a:r>
              <a:rPr lang="en" sz="1200">
                <a:solidFill>
                  <a:srgbClr val="6AA84F"/>
                </a:solidFill>
                <a:latin typeface="Times New Roman"/>
                <a:ea typeface="Times New Roman"/>
                <a:cs typeface="Times New Roman"/>
                <a:sym typeface="Times New Roman"/>
              </a:rPr>
              <a:t>Complexity indicators (loc, v(g), branchCount)</a:t>
            </a:r>
            <a:r>
              <a:rPr lang="en" sz="1200">
                <a:solidFill>
                  <a:srgbClr val="FF9900"/>
                </a:solidFill>
                <a:latin typeface="Times New Roman"/>
                <a:ea typeface="Times New Roman"/>
                <a:cs typeface="Times New Roman"/>
                <a:sym typeface="Times New Roman"/>
              </a:rPr>
              <a:t> </a:t>
            </a:r>
            <a:r>
              <a:rPr lang="en" sz="1200">
                <a:solidFill>
                  <a:srgbClr val="374151"/>
                </a:solidFill>
                <a:latin typeface="Times New Roman"/>
                <a:ea typeface="Times New Roman"/>
                <a:cs typeface="Times New Roman"/>
                <a:sym typeface="Times New Roman"/>
              </a:rPr>
              <a:t>align with defects.</a:t>
            </a:r>
            <a:endParaRPr sz="1200">
              <a:solidFill>
                <a:srgbClr val="37415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374151"/>
              </a:buClr>
              <a:buSzPts val="1200"/>
              <a:buFont typeface="Times New Roman"/>
              <a:buChar char="○"/>
            </a:pPr>
            <a:r>
              <a:rPr b="1" lang="en" sz="1200">
                <a:solidFill>
                  <a:srgbClr val="374151"/>
                </a:solidFill>
                <a:latin typeface="Times New Roman"/>
                <a:ea typeface="Times New Roman"/>
                <a:cs typeface="Times New Roman"/>
                <a:sym typeface="Times New Roman"/>
              </a:rPr>
              <a:t>Lower Correlation</a:t>
            </a:r>
            <a:r>
              <a:rPr lang="en" sz="1200">
                <a:solidFill>
                  <a:srgbClr val="374151"/>
                </a:solidFill>
                <a:latin typeface="Times New Roman"/>
                <a:ea typeface="Times New Roman"/>
                <a:cs typeface="Times New Roman"/>
                <a:sym typeface="Times New Roman"/>
              </a:rPr>
              <a:t>: </a:t>
            </a:r>
            <a:r>
              <a:rPr lang="en" sz="1200">
                <a:solidFill>
                  <a:srgbClr val="FF9900"/>
                </a:solidFill>
                <a:latin typeface="Times New Roman"/>
                <a:ea typeface="Times New Roman"/>
                <a:cs typeface="Times New Roman"/>
                <a:sym typeface="Times New Roman"/>
              </a:rPr>
              <a:t>Effort and time (e, t) </a:t>
            </a:r>
            <a:r>
              <a:rPr lang="en" sz="1200">
                <a:solidFill>
                  <a:srgbClr val="374151"/>
                </a:solidFill>
                <a:latin typeface="Times New Roman"/>
                <a:ea typeface="Times New Roman"/>
                <a:cs typeface="Times New Roman"/>
                <a:sym typeface="Times New Roman"/>
              </a:rPr>
              <a:t>less predictive of defects.</a:t>
            </a:r>
            <a:endParaRPr sz="1200">
              <a:solidFill>
                <a:srgbClr val="37415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374151"/>
              </a:buClr>
              <a:buSzPts val="1200"/>
              <a:buFont typeface="Times New Roman"/>
              <a:buChar char="○"/>
            </a:pPr>
            <a:r>
              <a:rPr b="1" lang="en" sz="1200">
                <a:solidFill>
                  <a:srgbClr val="374151"/>
                </a:solidFill>
                <a:latin typeface="Times New Roman"/>
                <a:ea typeface="Times New Roman"/>
                <a:cs typeface="Times New Roman"/>
                <a:sym typeface="Times New Roman"/>
              </a:rPr>
              <a:t>Unexpected</a:t>
            </a:r>
            <a:r>
              <a:rPr lang="en" sz="1200">
                <a:solidFill>
                  <a:srgbClr val="374151"/>
                </a:solidFill>
                <a:latin typeface="Times New Roman"/>
                <a:ea typeface="Times New Roman"/>
                <a:cs typeface="Times New Roman"/>
                <a:sym typeface="Times New Roman"/>
              </a:rPr>
              <a:t>: </a:t>
            </a:r>
            <a:r>
              <a:rPr lang="en" sz="1200" u="sng">
                <a:solidFill>
                  <a:srgbClr val="FF0000"/>
                </a:solidFill>
                <a:latin typeface="Times New Roman"/>
                <a:ea typeface="Times New Roman"/>
                <a:cs typeface="Times New Roman"/>
                <a:sym typeface="Times New Roman"/>
              </a:rPr>
              <a:t>Program length (l) </a:t>
            </a:r>
            <a:r>
              <a:rPr lang="en" sz="1200">
                <a:solidFill>
                  <a:srgbClr val="374151"/>
                </a:solidFill>
                <a:latin typeface="Times New Roman"/>
                <a:ea typeface="Times New Roman"/>
                <a:cs typeface="Times New Roman"/>
                <a:sym typeface="Times New Roman"/>
              </a:rPr>
              <a:t>weakly negative with defects, suggesting longer code might be less prone to errors.</a:t>
            </a:r>
            <a:endParaRPr sz="1200">
              <a:solidFill>
                <a:srgbClr val="374151"/>
              </a:solidFill>
              <a:latin typeface="Times New Roman"/>
              <a:ea typeface="Times New Roman"/>
              <a:cs typeface="Times New Roman"/>
              <a:sym typeface="Times New Roman"/>
            </a:endParaRPr>
          </a:p>
          <a:p>
            <a:pPr indent="0" lvl="0" marL="457200" rtl="0" algn="l">
              <a:lnSpc>
                <a:spcPct val="90000"/>
              </a:lnSpc>
              <a:spcBef>
                <a:spcPts val="1500"/>
              </a:spcBef>
              <a:spcAft>
                <a:spcPts val="0"/>
              </a:spcAft>
              <a:buNone/>
            </a:pPr>
            <a:r>
              <a:t/>
            </a:r>
            <a:endParaRPr sz="1200">
              <a:solidFill>
                <a:srgbClr val="37415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Dataset EDA Summary</a:t>
            </a:r>
            <a:endParaRPr/>
          </a:p>
        </p:txBody>
      </p:sp>
      <p:sp>
        <p:nvSpPr>
          <p:cNvPr id="282" name="Google Shape;282;p30"/>
          <p:cNvSpPr txBox="1"/>
          <p:nvPr>
            <p:ph idx="1" type="body"/>
          </p:nvPr>
        </p:nvSpPr>
        <p:spPr>
          <a:xfrm>
            <a:off x="430464" y="902369"/>
            <a:ext cx="8229600" cy="36909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1500"/>
              </a:spcBef>
              <a:spcAft>
                <a:spcPts val="0"/>
              </a:spcAft>
              <a:buClr>
                <a:srgbClr val="374151"/>
              </a:buClr>
              <a:buSzPts val="1600"/>
              <a:buFont typeface="Times New Roman"/>
              <a:buChar char="●"/>
            </a:pPr>
            <a:r>
              <a:rPr b="1" lang="en" sz="1600">
                <a:solidFill>
                  <a:srgbClr val="374151"/>
                </a:solidFill>
                <a:latin typeface="Times New Roman"/>
                <a:ea typeface="Times New Roman"/>
                <a:cs typeface="Times New Roman"/>
                <a:sym typeface="Times New Roman"/>
              </a:rPr>
              <a:t>Feature Distribution</a:t>
            </a:r>
            <a:r>
              <a:rPr lang="en" sz="1600">
                <a:solidFill>
                  <a:srgbClr val="374151"/>
                </a:solidFill>
                <a:latin typeface="Times New Roman"/>
                <a:ea typeface="Times New Roman"/>
                <a:cs typeface="Times New Roman"/>
                <a:sym typeface="Times New Roman"/>
              </a:rPr>
              <a:t>:</a:t>
            </a:r>
            <a:endParaRPr sz="1600">
              <a:solidFill>
                <a:srgbClr val="37415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Right-skewed features, indicating lower values with some high outliers.</a:t>
            </a:r>
            <a:endParaRPr sz="1600">
              <a:solidFill>
                <a:srgbClr val="37415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"Defect" programs generally have higher feature values than "No Defect" programs.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b="1" lang="en" sz="1600">
                <a:solidFill>
                  <a:srgbClr val="374151"/>
                </a:solidFill>
                <a:latin typeface="Times New Roman"/>
                <a:ea typeface="Times New Roman"/>
                <a:cs typeface="Times New Roman"/>
                <a:sym typeface="Times New Roman"/>
              </a:rPr>
              <a:t>Data Characteristics</a:t>
            </a:r>
            <a:r>
              <a:rPr lang="en" sz="1600">
                <a:solidFill>
                  <a:srgbClr val="374151"/>
                </a:solidFill>
                <a:latin typeface="Times New Roman"/>
                <a:ea typeface="Times New Roman"/>
                <a:cs typeface="Times New Roman"/>
                <a:sym typeface="Times New Roman"/>
              </a:rPr>
              <a:t>:</a:t>
            </a:r>
            <a:endParaRPr sz="1600">
              <a:solidFill>
                <a:srgbClr val="37415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Outliers more concentrated in "No Defect" programs, suggesting simpler code structures.</a:t>
            </a:r>
            <a:endParaRPr sz="1600">
              <a:solidFill>
                <a:srgbClr val="37415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Data imbalance may influence observed patterns.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b="1" lang="en" sz="1600">
                <a:solidFill>
                  <a:srgbClr val="374151"/>
                </a:solidFill>
                <a:latin typeface="Times New Roman"/>
                <a:ea typeface="Times New Roman"/>
                <a:cs typeface="Times New Roman"/>
                <a:sym typeface="Times New Roman"/>
              </a:rPr>
              <a:t>Correlation Analysis</a:t>
            </a:r>
            <a:r>
              <a:rPr lang="en" sz="1600">
                <a:solidFill>
                  <a:srgbClr val="374151"/>
                </a:solidFill>
                <a:latin typeface="Times New Roman"/>
                <a:ea typeface="Times New Roman"/>
                <a:cs typeface="Times New Roman"/>
                <a:sym typeface="Times New Roman"/>
              </a:rPr>
              <a:t>:</a:t>
            </a:r>
            <a:endParaRPr sz="1600">
              <a:solidFill>
                <a:srgbClr val="37415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Moderate overall correlation between features and defect presence.</a:t>
            </a:r>
            <a:endParaRPr sz="1600">
              <a:solidFill>
                <a:srgbClr val="37415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Complexity metrics (loc, v(g), branchCount) show higher correlation with defects.</a:t>
            </a:r>
            <a:endParaRPr sz="1600">
              <a:solidFill>
                <a:srgbClr val="37415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Effort and time (e, t) less linked to defects.</a:t>
            </a:r>
            <a:endParaRPr sz="1600">
              <a:solidFill>
                <a:srgbClr val="37415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Program length (l) negatively correlated with defects, indicating longer code might be less error-prone.</a:t>
            </a:r>
            <a:endParaRPr sz="1600">
              <a:solidFill>
                <a:srgbClr val="374151"/>
              </a:solidFill>
              <a:latin typeface="Times New Roman"/>
              <a:ea typeface="Times New Roman"/>
              <a:cs typeface="Times New Roman"/>
              <a:sym typeface="Times New Roman"/>
            </a:endParaRPr>
          </a:p>
          <a:p>
            <a:pPr indent="0" lvl="0" marL="0" rtl="0" algn="l">
              <a:spcBef>
                <a:spcPts val="15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310150" y="15475"/>
            <a:ext cx="84921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3640"/>
              <a:t>EDA - </a:t>
            </a:r>
            <a:r>
              <a:rPr lang="en" sz="3640"/>
              <a:t>Highly Correlated Features</a:t>
            </a:r>
            <a:endParaRPr sz="3640"/>
          </a:p>
        </p:txBody>
      </p:sp>
      <p:sp>
        <p:nvSpPr>
          <p:cNvPr id="288" name="Google Shape;288;p31"/>
          <p:cNvSpPr txBox="1"/>
          <p:nvPr>
            <p:ph idx="1" type="body"/>
          </p:nvPr>
        </p:nvSpPr>
        <p:spPr>
          <a:xfrm>
            <a:off x="430467" y="902375"/>
            <a:ext cx="2617500" cy="36909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t/>
            </a:r>
            <a:endParaRPr/>
          </a:p>
        </p:txBody>
      </p:sp>
      <p:pic>
        <p:nvPicPr>
          <p:cNvPr id="289" name="Google Shape;289;p31"/>
          <p:cNvPicPr preferRelativeResize="0"/>
          <p:nvPr/>
        </p:nvPicPr>
        <p:blipFill>
          <a:blip r:embed="rId3">
            <a:alphaModFix/>
          </a:blip>
          <a:stretch>
            <a:fillRect/>
          </a:stretch>
        </p:blipFill>
        <p:spPr>
          <a:xfrm>
            <a:off x="3514175" y="826175"/>
            <a:ext cx="5145901" cy="3857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Predictive Models for Defect Detection</a:t>
            </a:r>
            <a:endParaRPr/>
          </a:p>
        </p:txBody>
      </p:sp>
      <p:sp>
        <p:nvSpPr>
          <p:cNvPr id="295" name="Google Shape;295;p32"/>
          <p:cNvSpPr txBox="1"/>
          <p:nvPr>
            <p:ph idx="1" type="body"/>
          </p:nvPr>
        </p:nvSpPr>
        <p:spPr>
          <a:xfrm>
            <a:off x="430464" y="902369"/>
            <a:ext cx="8229600" cy="3690900"/>
          </a:xfrm>
          <a:prstGeom prst="rect">
            <a:avLst/>
          </a:prstGeom>
        </p:spPr>
        <p:txBody>
          <a:bodyPr anchorCtr="0" anchor="t" bIns="45700" lIns="91425" spcFirstLastPara="1" rIns="91425" wrap="square" tIns="45700">
            <a:noAutofit/>
          </a:bodyPr>
          <a:lstStyle/>
          <a:p>
            <a:pPr indent="-336550" lvl="0" marL="457200" rtl="0" algn="l">
              <a:lnSpc>
                <a:spcPct val="115000"/>
              </a:lnSpc>
              <a:spcBef>
                <a:spcPts val="1500"/>
              </a:spcBef>
              <a:spcAft>
                <a:spcPts val="0"/>
              </a:spcAft>
              <a:buClr>
                <a:srgbClr val="374151"/>
              </a:buClr>
              <a:buSzPts val="1700"/>
              <a:buFont typeface="Times New Roman"/>
              <a:buChar char="●"/>
            </a:pPr>
            <a:r>
              <a:rPr b="1" lang="en" sz="1700">
                <a:solidFill>
                  <a:srgbClr val="374151"/>
                </a:solidFill>
                <a:latin typeface="Times New Roman"/>
                <a:ea typeface="Times New Roman"/>
                <a:cs typeface="Times New Roman"/>
                <a:sym typeface="Times New Roman"/>
              </a:rPr>
              <a:t>Model Selection Overview</a:t>
            </a:r>
            <a:r>
              <a:rPr lang="en" sz="1700">
                <a:solidFill>
                  <a:srgbClr val="374151"/>
                </a:solidFill>
                <a:latin typeface="Times New Roman"/>
                <a:ea typeface="Times New Roman"/>
                <a:cs typeface="Times New Roman"/>
                <a:sym typeface="Times New Roman"/>
              </a:rPr>
              <a:t>:</a:t>
            </a:r>
            <a:endParaRPr sz="1700">
              <a:solidFill>
                <a:srgbClr val="374151"/>
              </a:solidFill>
              <a:latin typeface="Times New Roman"/>
              <a:ea typeface="Times New Roman"/>
              <a:cs typeface="Times New Roman"/>
              <a:sym typeface="Times New Roman"/>
            </a:endParaRPr>
          </a:p>
          <a:p>
            <a:pPr indent="-336550" lvl="1" marL="914400" rtl="0" algn="l">
              <a:lnSpc>
                <a:spcPct val="115000"/>
              </a:lnSpc>
              <a:spcBef>
                <a:spcPts val="0"/>
              </a:spcBef>
              <a:spcAft>
                <a:spcPts val="0"/>
              </a:spcAft>
              <a:buClr>
                <a:srgbClr val="374151"/>
              </a:buClr>
              <a:buSzPts val="1700"/>
              <a:buFont typeface="Times New Roman"/>
              <a:buChar char="○"/>
            </a:pPr>
            <a:r>
              <a:rPr b="1" lang="en" sz="1700">
                <a:solidFill>
                  <a:srgbClr val="374151"/>
                </a:solidFill>
                <a:latin typeface="Times New Roman"/>
                <a:ea typeface="Times New Roman"/>
                <a:cs typeface="Times New Roman"/>
                <a:sym typeface="Times New Roman"/>
              </a:rPr>
              <a:t>Logistic Regression</a:t>
            </a:r>
            <a:r>
              <a:rPr lang="en" sz="1700">
                <a:solidFill>
                  <a:srgbClr val="374151"/>
                </a:solidFill>
                <a:latin typeface="Times New Roman"/>
                <a:ea typeface="Times New Roman"/>
                <a:cs typeface="Times New Roman"/>
                <a:sym typeface="Times New Roman"/>
              </a:rPr>
              <a:t>: Basic yet effective for binary classification.</a:t>
            </a:r>
            <a:endParaRPr sz="1700">
              <a:solidFill>
                <a:srgbClr val="374151"/>
              </a:solidFill>
              <a:latin typeface="Times New Roman"/>
              <a:ea typeface="Times New Roman"/>
              <a:cs typeface="Times New Roman"/>
              <a:sym typeface="Times New Roman"/>
            </a:endParaRPr>
          </a:p>
          <a:p>
            <a:pPr indent="-336550" lvl="1" marL="914400" rtl="0" algn="l">
              <a:lnSpc>
                <a:spcPct val="115000"/>
              </a:lnSpc>
              <a:spcBef>
                <a:spcPts val="0"/>
              </a:spcBef>
              <a:spcAft>
                <a:spcPts val="0"/>
              </a:spcAft>
              <a:buClr>
                <a:srgbClr val="374151"/>
              </a:buClr>
              <a:buSzPts val="1700"/>
              <a:buFont typeface="Times New Roman"/>
              <a:buChar char="○"/>
            </a:pPr>
            <a:r>
              <a:rPr b="1" lang="en" sz="1700">
                <a:solidFill>
                  <a:srgbClr val="374151"/>
                </a:solidFill>
                <a:latin typeface="Times New Roman"/>
                <a:ea typeface="Times New Roman"/>
                <a:cs typeface="Times New Roman"/>
                <a:sym typeface="Times New Roman"/>
              </a:rPr>
              <a:t>Random Forest</a:t>
            </a:r>
            <a:r>
              <a:rPr lang="en" sz="1700">
                <a:solidFill>
                  <a:srgbClr val="374151"/>
                </a:solidFill>
                <a:latin typeface="Times New Roman"/>
                <a:ea typeface="Times New Roman"/>
                <a:cs typeface="Times New Roman"/>
                <a:sym typeface="Times New Roman"/>
              </a:rPr>
              <a:t>: Uses multiple decision trees for greater accuracy.</a:t>
            </a:r>
            <a:endParaRPr sz="1700">
              <a:solidFill>
                <a:srgbClr val="374151"/>
              </a:solidFill>
              <a:latin typeface="Times New Roman"/>
              <a:ea typeface="Times New Roman"/>
              <a:cs typeface="Times New Roman"/>
              <a:sym typeface="Times New Roman"/>
            </a:endParaRPr>
          </a:p>
          <a:p>
            <a:pPr indent="-336550" lvl="1" marL="914400" rtl="0" algn="l">
              <a:lnSpc>
                <a:spcPct val="115000"/>
              </a:lnSpc>
              <a:spcBef>
                <a:spcPts val="0"/>
              </a:spcBef>
              <a:spcAft>
                <a:spcPts val="0"/>
              </a:spcAft>
              <a:buClr>
                <a:srgbClr val="374151"/>
              </a:buClr>
              <a:buSzPts val="1700"/>
              <a:buFont typeface="Times New Roman"/>
              <a:buChar char="○"/>
            </a:pPr>
            <a:r>
              <a:rPr b="1" lang="en" sz="1700">
                <a:solidFill>
                  <a:srgbClr val="374151"/>
                </a:solidFill>
                <a:latin typeface="Times New Roman"/>
                <a:ea typeface="Times New Roman"/>
                <a:cs typeface="Times New Roman"/>
                <a:sym typeface="Times New Roman"/>
              </a:rPr>
              <a:t>Gradient Tree Boosting &amp; XGBoost</a:t>
            </a:r>
            <a:r>
              <a:rPr lang="en" sz="1700">
                <a:solidFill>
                  <a:srgbClr val="374151"/>
                </a:solidFill>
                <a:latin typeface="Times New Roman"/>
                <a:ea typeface="Times New Roman"/>
                <a:cs typeface="Times New Roman"/>
                <a:sym typeface="Times New Roman"/>
              </a:rPr>
              <a:t>: Advanced models focusing on performance and error correction.</a:t>
            </a:r>
            <a:endParaRPr sz="1700">
              <a:solidFill>
                <a:srgbClr val="374151"/>
              </a:solidFill>
              <a:latin typeface="Times New Roman"/>
              <a:ea typeface="Times New Roman"/>
              <a:cs typeface="Times New Roman"/>
              <a:sym typeface="Times New Roman"/>
            </a:endParaRPr>
          </a:p>
          <a:p>
            <a:pPr indent="-336550" lvl="1" marL="914400" rtl="0" algn="l">
              <a:lnSpc>
                <a:spcPct val="115000"/>
              </a:lnSpc>
              <a:spcBef>
                <a:spcPts val="0"/>
              </a:spcBef>
              <a:spcAft>
                <a:spcPts val="0"/>
              </a:spcAft>
              <a:buClr>
                <a:srgbClr val="374151"/>
              </a:buClr>
              <a:buSzPts val="1700"/>
              <a:buFont typeface="Times New Roman"/>
              <a:buChar char="○"/>
            </a:pPr>
            <a:r>
              <a:rPr b="1" lang="en" sz="1700">
                <a:solidFill>
                  <a:srgbClr val="374151"/>
                </a:solidFill>
                <a:latin typeface="Times New Roman"/>
                <a:ea typeface="Times New Roman"/>
                <a:cs typeface="Times New Roman"/>
                <a:sym typeface="Times New Roman"/>
              </a:rPr>
              <a:t>Customized Deep Learning Model</a:t>
            </a:r>
            <a:r>
              <a:rPr lang="en" sz="1700">
                <a:solidFill>
                  <a:srgbClr val="374151"/>
                </a:solidFill>
                <a:latin typeface="Times New Roman"/>
                <a:ea typeface="Times New Roman"/>
                <a:cs typeface="Times New Roman"/>
                <a:sym typeface="Times New Roman"/>
              </a:rPr>
              <a:t>: Tailored to capture complex patterns in our specific dataset.</a:t>
            </a:r>
            <a:endParaRPr sz="1700">
              <a:solidFill>
                <a:srgbClr val="37415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374151"/>
              </a:buClr>
              <a:buSzPts val="1700"/>
              <a:buFont typeface="Times New Roman"/>
              <a:buChar char="●"/>
            </a:pPr>
            <a:r>
              <a:rPr b="1" lang="en" sz="1700">
                <a:solidFill>
                  <a:srgbClr val="374151"/>
                </a:solidFill>
                <a:latin typeface="Times New Roman"/>
                <a:ea typeface="Times New Roman"/>
                <a:cs typeface="Times New Roman"/>
                <a:sym typeface="Times New Roman"/>
              </a:rPr>
              <a:t>Why This Mix?</a:t>
            </a:r>
            <a:r>
              <a:rPr lang="en" sz="1700">
                <a:solidFill>
                  <a:srgbClr val="374151"/>
                </a:solidFill>
                <a:latin typeface="Times New Roman"/>
                <a:ea typeface="Times New Roman"/>
                <a:cs typeface="Times New Roman"/>
                <a:sym typeface="Times New Roman"/>
              </a:rPr>
              <a:t>:</a:t>
            </a:r>
            <a:endParaRPr sz="1700">
              <a:solidFill>
                <a:srgbClr val="374151"/>
              </a:solidFill>
              <a:latin typeface="Times New Roman"/>
              <a:ea typeface="Times New Roman"/>
              <a:cs typeface="Times New Roman"/>
              <a:sym typeface="Times New Roman"/>
            </a:endParaRPr>
          </a:p>
          <a:p>
            <a:pPr indent="-336550" lvl="1" marL="914400" rtl="0" algn="l">
              <a:lnSpc>
                <a:spcPct val="115000"/>
              </a:lnSpc>
              <a:spcBef>
                <a:spcPts val="0"/>
              </a:spcBef>
              <a:spcAft>
                <a:spcPts val="0"/>
              </a:spcAft>
              <a:buClr>
                <a:srgbClr val="374151"/>
              </a:buClr>
              <a:buSzPts val="1700"/>
              <a:buFont typeface="Times New Roman"/>
              <a:buChar char="○"/>
            </a:pPr>
            <a:r>
              <a:rPr lang="en" sz="1700">
                <a:solidFill>
                  <a:srgbClr val="374151"/>
                </a:solidFill>
                <a:latin typeface="Times New Roman"/>
                <a:ea typeface="Times New Roman"/>
                <a:cs typeface="Times New Roman"/>
                <a:sym typeface="Times New Roman"/>
              </a:rPr>
              <a:t>Offers a range from basic to advanced analysis.</a:t>
            </a:r>
            <a:endParaRPr sz="1700">
              <a:solidFill>
                <a:srgbClr val="374151"/>
              </a:solidFill>
              <a:latin typeface="Times New Roman"/>
              <a:ea typeface="Times New Roman"/>
              <a:cs typeface="Times New Roman"/>
              <a:sym typeface="Times New Roman"/>
            </a:endParaRPr>
          </a:p>
          <a:p>
            <a:pPr indent="-336550" lvl="1" marL="914400" rtl="0" algn="l">
              <a:lnSpc>
                <a:spcPct val="115000"/>
              </a:lnSpc>
              <a:spcBef>
                <a:spcPts val="0"/>
              </a:spcBef>
              <a:spcAft>
                <a:spcPts val="0"/>
              </a:spcAft>
              <a:buClr>
                <a:srgbClr val="374151"/>
              </a:buClr>
              <a:buSzPts val="1700"/>
              <a:buFont typeface="Times New Roman"/>
              <a:buChar char="○"/>
            </a:pPr>
            <a:r>
              <a:rPr lang="en" sz="1700">
                <a:solidFill>
                  <a:srgbClr val="374151"/>
                </a:solidFill>
                <a:latin typeface="Times New Roman"/>
                <a:ea typeface="Times New Roman"/>
                <a:cs typeface="Times New Roman"/>
                <a:sym typeface="Times New Roman"/>
              </a:rPr>
              <a:t>Ensures robustness through diverse approaches.</a:t>
            </a:r>
            <a:endParaRPr sz="1700">
              <a:solidFill>
                <a:srgbClr val="374151"/>
              </a:solidFill>
              <a:latin typeface="Times New Roman"/>
              <a:ea typeface="Times New Roman"/>
              <a:cs typeface="Times New Roman"/>
              <a:sym typeface="Times New Roman"/>
            </a:endParaRPr>
          </a:p>
          <a:p>
            <a:pPr indent="-336550" lvl="1" marL="914400" rtl="0" algn="l">
              <a:lnSpc>
                <a:spcPct val="115000"/>
              </a:lnSpc>
              <a:spcBef>
                <a:spcPts val="0"/>
              </a:spcBef>
              <a:spcAft>
                <a:spcPts val="0"/>
              </a:spcAft>
              <a:buClr>
                <a:srgbClr val="374151"/>
              </a:buClr>
              <a:buSzPts val="1700"/>
              <a:buFont typeface="Times New Roman"/>
              <a:buChar char="○"/>
            </a:pPr>
            <a:r>
              <a:rPr lang="en" sz="1700">
                <a:solidFill>
                  <a:srgbClr val="374151"/>
                </a:solidFill>
                <a:latin typeface="Times New Roman"/>
                <a:ea typeface="Times New Roman"/>
                <a:cs typeface="Times New Roman"/>
                <a:sym typeface="Times New Roman"/>
              </a:rPr>
              <a:t>Combines traditional and cutting-edge techniques for optimal prediction.</a:t>
            </a:r>
            <a:endParaRPr sz="1700">
              <a:solidFill>
                <a:srgbClr val="37415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374151"/>
              </a:buClr>
              <a:buSzPts val="1700"/>
              <a:buFont typeface="Times New Roman"/>
              <a:buChar char="●"/>
            </a:pPr>
            <a:r>
              <a:rPr b="1" lang="en" sz="1700">
                <a:solidFill>
                  <a:srgbClr val="374151"/>
                </a:solidFill>
                <a:latin typeface="Times New Roman"/>
                <a:ea typeface="Times New Roman"/>
                <a:cs typeface="Times New Roman"/>
                <a:sym typeface="Times New Roman"/>
              </a:rPr>
              <a:t>Goal</a:t>
            </a:r>
            <a:r>
              <a:rPr lang="en" sz="1700">
                <a:solidFill>
                  <a:srgbClr val="374151"/>
                </a:solidFill>
                <a:latin typeface="Times New Roman"/>
                <a:ea typeface="Times New Roman"/>
                <a:cs typeface="Times New Roman"/>
                <a:sym typeface="Times New Roman"/>
              </a:rPr>
              <a:t>: To accurately predict software defects, leveraging each model's unique strengths.</a:t>
            </a:r>
            <a:endParaRPr sz="1700">
              <a:solidFill>
                <a:srgbClr val="374151"/>
              </a:solidFill>
              <a:latin typeface="Times New Roman"/>
              <a:ea typeface="Times New Roman"/>
              <a:cs typeface="Times New Roman"/>
              <a:sym typeface="Times New Roman"/>
            </a:endParaRPr>
          </a:p>
          <a:p>
            <a:pPr indent="0" lvl="0" marL="0" rtl="0" algn="l">
              <a:spcBef>
                <a:spcPts val="1500"/>
              </a:spcBef>
              <a:spcAft>
                <a:spcPts val="0"/>
              </a:spcAft>
              <a:buNone/>
            </a:pPr>
            <a:r>
              <a:t/>
            </a:r>
            <a:endParaRPr sz="31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9" name="Shape 299"/>
        <p:cNvGrpSpPr/>
        <p:nvPr/>
      </p:nvGrpSpPr>
      <p:grpSpPr>
        <a:xfrm>
          <a:off x="0" y="0"/>
          <a:ext cx="0" cy="0"/>
          <a:chOff x="0" y="0"/>
          <a:chExt cx="0" cy="0"/>
        </a:xfrm>
      </p:grpSpPr>
      <p:sp>
        <p:nvSpPr>
          <p:cNvPr id="300" name="Google Shape;300;p33"/>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Modeling - Feedforward Neural Network</a:t>
            </a:r>
            <a:endParaRPr/>
          </a:p>
        </p:txBody>
      </p:sp>
      <p:sp>
        <p:nvSpPr>
          <p:cNvPr id="301" name="Google Shape;301;p33"/>
          <p:cNvSpPr txBox="1"/>
          <p:nvPr>
            <p:ph idx="1" type="body"/>
          </p:nvPr>
        </p:nvSpPr>
        <p:spPr>
          <a:xfrm>
            <a:off x="430476" y="902375"/>
            <a:ext cx="4040700" cy="3690900"/>
          </a:xfrm>
          <a:prstGeom prst="rect">
            <a:avLst/>
          </a:prstGeom>
        </p:spPr>
        <p:txBody>
          <a:bodyPr anchorCtr="0" anchor="t" bIns="45700" lIns="91425" spcFirstLastPara="1" rIns="91425" wrap="square" tIns="45700">
            <a:noAutofit/>
          </a:bodyPr>
          <a:lstStyle/>
          <a:p>
            <a:pPr indent="0" lvl="0" marL="50800" rtl="0" algn="l">
              <a:lnSpc>
                <a:spcPct val="105000"/>
              </a:lnSpc>
              <a:spcBef>
                <a:spcPts val="0"/>
              </a:spcBef>
              <a:spcAft>
                <a:spcPts val="0"/>
              </a:spcAft>
              <a:buClr>
                <a:srgbClr val="374151"/>
              </a:buClr>
              <a:buSzPts val="1018"/>
              <a:buFont typeface="Roboto"/>
              <a:buNone/>
            </a:pPr>
            <a:r>
              <a:rPr b="1" lang="en" sz="1310">
                <a:solidFill>
                  <a:srgbClr val="374151"/>
                </a:solidFill>
                <a:latin typeface="Times New Roman"/>
                <a:ea typeface="Times New Roman"/>
                <a:cs typeface="Times New Roman"/>
                <a:sym typeface="Times New Roman"/>
              </a:rPr>
              <a:t>Beyond Traditional ML</a:t>
            </a:r>
            <a:r>
              <a:rPr lang="en" sz="1310">
                <a:solidFill>
                  <a:srgbClr val="374151"/>
                </a:solidFill>
                <a:latin typeface="Times New Roman"/>
                <a:ea typeface="Times New Roman"/>
                <a:cs typeface="Times New Roman"/>
                <a:sym typeface="Times New Roman"/>
              </a:rPr>
              <a:t>:</a:t>
            </a:r>
            <a:endParaRPr sz="1310">
              <a:solidFill>
                <a:srgbClr val="374151"/>
              </a:solidFill>
              <a:latin typeface="Times New Roman"/>
              <a:ea typeface="Times New Roman"/>
              <a:cs typeface="Times New Roman"/>
              <a:sym typeface="Times New Roman"/>
            </a:endParaRPr>
          </a:p>
          <a:p>
            <a:pPr indent="-311785" lvl="0" marL="508000" rtl="0" algn="l">
              <a:lnSpc>
                <a:spcPct val="105000"/>
              </a:lnSpc>
              <a:spcBef>
                <a:spcPts val="0"/>
              </a:spcBef>
              <a:spcAft>
                <a:spcPts val="0"/>
              </a:spcAft>
              <a:buClr>
                <a:srgbClr val="374151"/>
              </a:buClr>
              <a:buSzPts val="1310"/>
              <a:buFont typeface="Times New Roman"/>
              <a:buChar char="●"/>
            </a:pPr>
            <a:r>
              <a:rPr lang="en" sz="1310">
                <a:solidFill>
                  <a:srgbClr val="374151"/>
                </a:solidFill>
                <a:latin typeface="Times New Roman"/>
                <a:ea typeface="Times New Roman"/>
                <a:cs typeface="Times New Roman"/>
                <a:sym typeface="Times New Roman"/>
              </a:rPr>
              <a:t>Neural networks excel in learning layered feature representations, unlike traditional machine learning algorithms.</a:t>
            </a:r>
            <a:endParaRPr sz="1310">
              <a:solidFill>
                <a:srgbClr val="374151"/>
              </a:solidFill>
              <a:latin typeface="Times New Roman"/>
              <a:ea typeface="Times New Roman"/>
              <a:cs typeface="Times New Roman"/>
              <a:sym typeface="Times New Roman"/>
            </a:endParaRPr>
          </a:p>
          <a:p>
            <a:pPr indent="0" lvl="0" marL="50800" rtl="0" algn="l">
              <a:lnSpc>
                <a:spcPct val="105000"/>
              </a:lnSpc>
              <a:spcBef>
                <a:spcPts val="0"/>
              </a:spcBef>
              <a:spcAft>
                <a:spcPts val="0"/>
              </a:spcAft>
              <a:buClr>
                <a:srgbClr val="374151"/>
              </a:buClr>
              <a:buSzPts val="1018"/>
              <a:buFont typeface="Roboto"/>
              <a:buNone/>
            </a:pPr>
            <a:r>
              <a:rPr b="1" lang="en" sz="1310">
                <a:solidFill>
                  <a:srgbClr val="374151"/>
                </a:solidFill>
                <a:latin typeface="Times New Roman"/>
                <a:ea typeface="Times New Roman"/>
                <a:cs typeface="Times New Roman"/>
                <a:sym typeface="Times New Roman"/>
              </a:rPr>
              <a:t>Key Features:</a:t>
            </a:r>
            <a:endParaRPr b="1" sz="1310">
              <a:solidFill>
                <a:srgbClr val="374151"/>
              </a:solidFill>
              <a:latin typeface="Times New Roman"/>
              <a:ea typeface="Times New Roman"/>
              <a:cs typeface="Times New Roman"/>
              <a:sym typeface="Times New Roman"/>
            </a:endParaRPr>
          </a:p>
          <a:p>
            <a:pPr indent="-311785" lvl="0" marL="508000" rtl="0" algn="l">
              <a:lnSpc>
                <a:spcPct val="105000"/>
              </a:lnSpc>
              <a:spcBef>
                <a:spcPts val="0"/>
              </a:spcBef>
              <a:spcAft>
                <a:spcPts val="0"/>
              </a:spcAft>
              <a:buClr>
                <a:srgbClr val="374151"/>
              </a:buClr>
              <a:buSzPts val="1310"/>
              <a:buFont typeface="Times New Roman"/>
              <a:buChar char="●"/>
            </a:pPr>
            <a:r>
              <a:rPr lang="en" sz="1310">
                <a:solidFill>
                  <a:srgbClr val="374151"/>
                </a:solidFill>
                <a:latin typeface="Times New Roman"/>
                <a:ea typeface="Times New Roman"/>
                <a:cs typeface="Times New Roman"/>
                <a:sym typeface="Times New Roman"/>
              </a:rPr>
              <a:t>Hierarchical Learning: Can capture complex structures in data through layers.</a:t>
            </a:r>
            <a:endParaRPr sz="1310">
              <a:solidFill>
                <a:srgbClr val="374151"/>
              </a:solidFill>
              <a:latin typeface="Times New Roman"/>
              <a:ea typeface="Times New Roman"/>
              <a:cs typeface="Times New Roman"/>
              <a:sym typeface="Times New Roman"/>
            </a:endParaRPr>
          </a:p>
          <a:p>
            <a:pPr indent="-311785" lvl="0" marL="508000" rtl="0" algn="l">
              <a:lnSpc>
                <a:spcPct val="105000"/>
              </a:lnSpc>
              <a:spcBef>
                <a:spcPts val="0"/>
              </a:spcBef>
              <a:spcAft>
                <a:spcPts val="0"/>
              </a:spcAft>
              <a:buClr>
                <a:srgbClr val="374151"/>
              </a:buClr>
              <a:buSzPts val="1310"/>
              <a:buFont typeface="Times New Roman"/>
              <a:buChar char="●"/>
            </a:pPr>
            <a:r>
              <a:rPr lang="en" sz="1310">
                <a:solidFill>
                  <a:srgbClr val="374151"/>
                </a:solidFill>
                <a:latin typeface="Times New Roman"/>
                <a:ea typeface="Times New Roman"/>
                <a:cs typeface="Times New Roman"/>
                <a:sym typeface="Times New Roman"/>
              </a:rPr>
              <a:t>Non-Linear Activation &amp; Hidden Layers: These enable the model to learn more intricate relationships within the data.</a:t>
            </a:r>
            <a:endParaRPr sz="1310">
              <a:solidFill>
                <a:srgbClr val="374151"/>
              </a:solidFill>
              <a:latin typeface="Times New Roman"/>
              <a:ea typeface="Times New Roman"/>
              <a:cs typeface="Times New Roman"/>
              <a:sym typeface="Times New Roman"/>
            </a:endParaRPr>
          </a:p>
          <a:p>
            <a:pPr indent="0" lvl="0" marL="50800" rtl="0" algn="l">
              <a:lnSpc>
                <a:spcPct val="105000"/>
              </a:lnSpc>
              <a:spcBef>
                <a:spcPts val="0"/>
              </a:spcBef>
              <a:spcAft>
                <a:spcPts val="0"/>
              </a:spcAft>
              <a:buClr>
                <a:srgbClr val="374151"/>
              </a:buClr>
              <a:buSzPts val="1018"/>
              <a:buFont typeface="Roboto"/>
              <a:buNone/>
            </a:pPr>
            <a:r>
              <a:rPr b="1" lang="en" sz="1310">
                <a:solidFill>
                  <a:srgbClr val="374151"/>
                </a:solidFill>
                <a:latin typeface="Times New Roman"/>
                <a:ea typeface="Times New Roman"/>
                <a:cs typeface="Times New Roman"/>
                <a:sym typeface="Times New Roman"/>
              </a:rPr>
              <a:t>Why It Matters</a:t>
            </a:r>
            <a:r>
              <a:rPr lang="en" sz="1310">
                <a:solidFill>
                  <a:srgbClr val="374151"/>
                </a:solidFill>
                <a:latin typeface="Times New Roman"/>
                <a:ea typeface="Times New Roman"/>
                <a:cs typeface="Times New Roman"/>
                <a:sym typeface="Times New Roman"/>
              </a:rPr>
              <a:t>:</a:t>
            </a:r>
            <a:endParaRPr sz="1310">
              <a:solidFill>
                <a:srgbClr val="374151"/>
              </a:solidFill>
              <a:latin typeface="Times New Roman"/>
              <a:ea typeface="Times New Roman"/>
              <a:cs typeface="Times New Roman"/>
              <a:sym typeface="Times New Roman"/>
            </a:endParaRPr>
          </a:p>
          <a:p>
            <a:pPr indent="-311785" lvl="0" marL="508000" rtl="0" algn="l">
              <a:lnSpc>
                <a:spcPct val="105000"/>
              </a:lnSpc>
              <a:spcBef>
                <a:spcPts val="0"/>
              </a:spcBef>
              <a:spcAft>
                <a:spcPts val="0"/>
              </a:spcAft>
              <a:buClr>
                <a:srgbClr val="374151"/>
              </a:buClr>
              <a:buSzPts val="1310"/>
              <a:buFont typeface="Times New Roman"/>
              <a:buChar char="●"/>
            </a:pPr>
            <a:r>
              <a:rPr lang="en" sz="1310">
                <a:solidFill>
                  <a:srgbClr val="374151"/>
                </a:solidFill>
                <a:latin typeface="Times New Roman"/>
                <a:ea typeface="Times New Roman"/>
                <a:cs typeface="Times New Roman"/>
                <a:sym typeface="Times New Roman"/>
              </a:rPr>
              <a:t>Offers a more sophisticated approach to tackle the challenges in our defect prediction task.</a:t>
            </a:r>
            <a:endParaRPr sz="1310">
              <a:solidFill>
                <a:srgbClr val="374151"/>
              </a:solidFill>
              <a:latin typeface="Times New Roman"/>
              <a:ea typeface="Times New Roman"/>
              <a:cs typeface="Times New Roman"/>
              <a:sym typeface="Times New Roman"/>
            </a:endParaRPr>
          </a:p>
          <a:p>
            <a:pPr indent="-311785" lvl="0" marL="508000" rtl="0" algn="l">
              <a:lnSpc>
                <a:spcPct val="105000"/>
              </a:lnSpc>
              <a:spcBef>
                <a:spcPts val="0"/>
              </a:spcBef>
              <a:spcAft>
                <a:spcPts val="0"/>
              </a:spcAft>
              <a:buClr>
                <a:srgbClr val="374151"/>
              </a:buClr>
              <a:buSzPts val="1310"/>
              <a:buFont typeface="Times New Roman"/>
              <a:buChar char="●"/>
            </a:pPr>
            <a:r>
              <a:rPr lang="en" sz="1310">
                <a:solidFill>
                  <a:srgbClr val="374151"/>
                </a:solidFill>
                <a:latin typeface="Times New Roman"/>
                <a:ea typeface="Times New Roman"/>
                <a:cs typeface="Times New Roman"/>
                <a:sym typeface="Times New Roman"/>
              </a:rPr>
              <a:t>Could provide deeper insights and higher accuracy in identifying software defects.</a:t>
            </a:r>
            <a:endParaRPr sz="1310">
              <a:solidFill>
                <a:srgbClr val="374151"/>
              </a:solidFill>
              <a:latin typeface="Times New Roman"/>
              <a:ea typeface="Times New Roman"/>
              <a:cs typeface="Times New Roman"/>
              <a:sym typeface="Times New Roman"/>
            </a:endParaRPr>
          </a:p>
          <a:p>
            <a:pPr indent="0" lvl="0" marL="0" rtl="0" algn="l">
              <a:lnSpc>
                <a:spcPct val="90000"/>
              </a:lnSpc>
              <a:spcBef>
                <a:spcPts val="360"/>
              </a:spcBef>
              <a:spcAft>
                <a:spcPts val="0"/>
              </a:spcAft>
              <a:buSzPts val="1018"/>
              <a:buNone/>
            </a:pPr>
            <a:r>
              <a:t/>
            </a:r>
            <a:endParaRPr sz="2590"/>
          </a:p>
        </p:txBody>
      </p:sp>
      <p:pic>
        <p:nvPicPr>
          <p:cNvPr id="302" name="Google Shape;302;p33"/>
          <p:cNvPicPr preferRelativeResize="0"/>
          <p:nvPr/>
        </p:nvPicPr>
        <p:blipFill>
          <a:blip r:embed="rId3">
            <a:alphaModFix/>
          </a:blip>
          <a:stretch>
            <a:fillRect/>
          </a:stretch>
        </p:blipFill>
        <p:spPr>
          <a:xfrm>
            <a:off x="4731650" y="902375"/>
            <a:ext cx="3928421" cy="3690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4"/>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Evaluation Metrics</a:t>
            </a:r>
            <a:endParaRPr/>
          </a:p>
        </p:txBody>
      </p:sp>
      <p:sp>
        <p:nvSpPr>
          <p:cNvPr id="308" name="Google Shape;308;p34"/>
          <p:cNvSpPr txBox="1"/>
          <p:nvPr>
            <p:ph idx="1" type="body"/>
          </p:nvPr>
        </p:nvSpPr>
        <p:spPr>
          <a:xfrm>
            <a:off x="430464" y="902369"/>
            <a:ext cx="8229600" cy="36909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1500"/>
              </a:spcBef>
              <a:spcAft>
                <a:spcPts val="0"/>
              </a:spcAft>
              <a:buClr>
                <a:srgbClr val="374151"/>
              </a:buClr>
              <a:buSzPts val="1500"/>
              <a:buFont typeface="Roboto"/>
              <a:buChar char="●"/>
            </a:pPr>
            <a:r>
              <a:rPr b="1" lang="en" sz="1500">
                <a:solidFill>
                  <a:srgbClr val="374151"/>
                </a:solidFill>
                <a:latin typeface="Times New Roman"/>
                <a:ea typeface="Times New Roman"/>
                <a:cs typeface="Times New Roman"/>
                <a:sym typeface="Times New Roman"/>
              </a:rPr>
              <a:t>Primary Evaluation Metrics</a:t>
            </a:r>
            <a:r>
              <a:rPr lang="en" sz="1500">
                <a:solidFill>
                  <a:srgbClr val="374151"/>
                </a:solidFill>
                <a:latin typeface="Times New Roman"/>
                <a:ea typeface="Times New Roman"/>
                <a:cs typeface="Times New Roman"/>
                <a:sym typeface="Times New Roman"/>
              </a:rPr>
              <a:t>:</a:t>
            </a:r>
            <a:endParaRPr sz="1500">
              <a:solidFill>
                <a:srgbClr val="37415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374151"/>
              </a:buClr>
              <a:buSzPts val="1500"/>
              <a:buFont typeface="Times New Roman"/>
              <a:buChar char="○"/>
            </a:pPr>
            <a:r>
              <a:rPr b="1" lang="en" sz="1500">
                <a:solidFill>
                  <a:srgbClr val="374151"/>
                </a:solidFill>
                <a:latin typeface="Times New Roman"/>
                <a:ea typeface="Times New Roman"/>
                <a:cs typeface="Times New Roman"/>
                <a:sym typeface="Times New Roman"/>
              </a:rPr>
              <a:t>F1-Score:</a:t>
            </a:r>
            <a:endParaRPr b="1" sz="1500">
              <a:solidFill>
                <a:srgbClr val="374151"/>
              </a:solidFill>
              <a:latin typeface="Times New Roman"/>
              <a:ea typeface="Times New Roman"/>
              <a:cs typeface="Times New Roman"/>
              <a:sym typeface="Times New Roman"/>
            </a:endParaRPr>
          </a:p>
          <a:p>
            <a:pPr indent="-323850" lvl="2" marL="1371600" rtl="0" algn="l">
              <a:lnSpc>
                <a:spcPct val="115000"/>
              </a:lnSpc>
              <a:spcBef>
                <a:spcPts val="0"/>
              </a:spcBef>
              <a:spcAft>
                <a:spcPts val="0"/>
              </a:spcAft>
              <a:buClr>
                <a:srgbClr val="374151"/>
              </a:buClr>
              <a:buSzPts val="1500"/>
              <a:buFont typeface="Times New Roman"/>
              <a:buChar char="■"/>
            </a:pPr>
            <a:r>
              <a:rPr lang="en" sz="1500">
                <a:solidFill>
                  <a:srgbClr val="374151"/>
                </a:solidFill>
                <a:latin typeface="Times New Roman"/>
                <a:ea typeface="Times New Roman"/>
                <a:cs typeface="Times New Roman"/>
                <a:sym typeface="Times New Roman"/>
              </a:rPr>
              <a:t>Harmonic mean of precision and recall.</a:t>
            </a:r>
            <a:endParaRPr sz="1500">
              <a:solidFill>
                <a:srgbClr val="374151"/>
              </a:solidFill>
              <a:latin typeface="Times New Roman"/>
              <a:ea typeface="Times New Roman"/>
              <a:cs typeface="Times New Roman"/>
              <a:sym typeface="Times New Roman"/>
            </a:endParaRPr>
          </a:p>
          <a:p>
            <a:pPr indent="-323850" lvl="2" marL="1371600" rtl="0" algn="l">
              <a:lnSpc>
                <a:spcPct val="115000"/>
              </a:lnSpc>
              <a:spcBef>
                <a:spcPts val="0"/>
              </a:spcBef>
              <a:spcAft>
                <a:spcPts val="0"/>
              </a:spcAft>
              <a:buClr>
                <a:srgbClr val="374151"/>
              </a:buClr>
              <a:buSzPts val="1500"/>
              <a:buFont typeface="Times New Roman"/>
              <a:buChar char="■"/>
            </a:pPr>
            <a:r>
              <a:rPr lang="en" sz="1500">
                <a:solidFill>
                  <a:srgbClr val="374151"/>
                </a:solidFill>
                <a:latin typeface="Times New Roman"/>
                <a:ea typeface="Times New Roman"/>
                <a:cs typeface="Times New Roman"/>
                <a:sym typeface="Times New Roman"/>
              </a:rPr>
              <a:t>More informative than accuracy for imbalanced classes.</a:t>
            </a:r>
            <a:endParaRPr sz="1500">
              <a:solidFill>
                <a:srgbClr val="374151"/>
              </a:solidFill>
              <a:latin typeface="Times New Roman"/>
              <a:ea typeface="Times New Roman"/>
              <a:cs typeface="Times New Roman"/>
              <a:sym typeface="Times New Roman"/>
            </a:endParaRPr>
          </a:p>
          <a:p>
            <a:pPr indent="-323850" lvl="2" marL="1371600" rtl="0" algn="l">
              <a:lnSpc>
                <a:spcPct val="115000"/>
              </a:lnSpc>
              <a:spcBef>
                <a:spcPts val="0"/>
              </a:spcBef>
              <a:spcAft>
                <a:spcPts val="0"/>
              </a:spcAft>
              <a:buClr>
                <a:srgbClr val="374151"/>
              </a:buClr>
              <a:buSzPts val="1500"/>
              <a:buFont typeface="Times New Roman"/>
              <a:buChar char="■"/>
            </a:pPr>
            <a:r>
              <a:rPr lang="en" sz="1500">
                <a:solidFill>
                  <a:srgbClr val="374151"/>
                </a:solidFill>
                <a:latin typeface="Times New Roman"/>
                <a:ea typeface="Times New Roman"/>
                <a:cs typeface="Times New Roman"/>
                <a:sym typeface="Times New Roman"/>
              </a:rPr>
              <a:t>Weighted F1-Score: Considers class imbalance by weighting the F1-score of each class based on sample size.</a:t>
            </a:r>
            <a:endParaRPr sz="1500">
              <a:solidFill>
                <a:srgbClr val="37415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374151"/>
              </a:buClr>
              <a:buSzPts val="1500"/>
              <a:buFont typeface="Times New Roman"/>
              <a:buChar char="○"/>
            </a:pPr>
            <a:r>
              <a:rPr b="1" lang="en" sz="1500">
                <a:solidFill>
                  <a:srgbClr val="374151"/>
                </a:solidFill>
                <a:latin typeface="Times New Roman"/>
                <a:ea typeface="Times New Roman"/>
                <a:cs typeface="Times New Roman"/>
                <a:sym typeface="Times New Roman"/>
              </a:rPr>
              <a:t>ROC/AUC</a:t>
            </a:r>
            <a:r>
              <a:rPr lang="en" sz="1500">
                <a:solidFill>
                  <a:srgbClr val="374151"/>
                </a:solidFill>
                <a:latin typeface="Times New Roman"/>
                <a:ea typeface="Times New Roman"/>
                <a:cs typeface="Times New Roman"/>
                <a:sym typeface="Times New Roman"/>
              </a:rPr>
              <a:t>:</a:t>
            </a:r>
            <a:endParaRPr sz="1500">
              <a:solidFill>
                <a:srgbClr val="374151"/>
              </a:solidFill>
              <a:latin typeface="Times New Roman"/>
              <a:ea typeface="Times New Roman"/>
              <a:cs typeface="Times New Roman"/>
              <a:sym typeface="Times New Roman"/>
            </a:endParaRPr>
          </a:p>
          <a:p>
            <a:pPr indent="-323850" lvl="2" marL="1371600" rtl="0" algn="l">
              <a:lnSpc>
                <a:spcPct val="115000"/>
              </a:lnSpc>
              <a:spcBef>
                <a:spcPts val="0"/>
              </a:spcBef>
              <a:spcAft>
                <a:spcPts val="0"/>
              </a:spcAft>
              <a:buClr>
                <a:srgbClr val="374151"/>
              </a:buClr>
              <a:buSzPts val="1500"/>
              <a:buFont typeface="Times New Roman"/>
              <a:buChar char="■"/>
            </a:pPr>
            <a:r>
              <a:rPr lang="en" sz="1500">
                <a:solidFill>
                  <a:srgbClr val="374151"/>
                </a:solidFill>
                <a:latin typeface="Times New Roman"/>
                <a:ea typeface="Times New Roman"/>
                <a:cs typeface="Times New Roman"/>
                <a:sym typeface="Times New Roman"/>
              </a:rPr>
              <a:t>Measures model's ability to distinguish between classes.</a:t>
            </a:r>
            <a:endParaRPr sz="1500">
              <a:solidFill>
                <a:srgbClr val="374151"/>
              </a:solidFill>
              <a:latin typeface="Times New Roman"/>
              <a:ea typeface="Times New Roman"/>
              <a:cs typeface="Times New Roman"/>
              <a:sym typeface="Times New Roman"/>
            </a:endParaRPr>
          </a:p>
          <a:p>
            <a:pPr indent="-323850" lvl="2" marL="1371600" rtl="0" algn="l">
              <a:lnSpc>
                <a:spcPct val="115000"/>
              </a:lnSpc>
              <a:spcBef>
                <a:spcPts val="0"/>
              </a:spcBef>
              <a:spcAft>
                <a:spcPts val="0"/>
              </a:spcAft>
              <a:buClr>
                <a:srgbClr val="374151"/>
              </a:buClr>
              <a:buSzPts val="1500"/>
              <a:buFont typeface="Times New Roman"/>
              <a:buChar char="■"/>
            </a:pPr>
            <a:r>
              <a:rPr lang="en" sz="1500">
                <a:solidFill>
                  <a:srgbClr val="374151"/>
                </a:solidFill>
                <a:latin typeface="Times New Roman"/>
                <a:ea typeface="Times New Roman"/>
                <a:cs typeface="Times New Roman"/>
                <a:sym typeface="Times New Roman"/>
              </a:rPr>
              <a:t>Higher AUC indicates better predictive performance.</a:t>
            </a:r>
            <a:endParaRPr sz="1500">
              <a:solidFill>
                <a:srgbClr val="37415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374151"/>
              </a:buClr>
              <a:buSzPts val="1500"/>
              <a:buFont typeface="Times New Roman"/>
              <a:buChar char="●"/>
            </a:pPr>
            <a:r>
              <a:rPr b="1" lang="en" sz="1500">
                <a:solidFill>
                  <a:srgbClr val="374151"/>
                </a:solidFill>
                <a:latin typeface="Times New Roman"/>
                <a:ea typeface="Times New Roman"/>
                <a:cs typeface="Times New Roman"/>
                <a:sym typeface="Times New Roman"/>
              </a:rPr>
              <a:t>Additional Metrics for Reference</a:t>
            </a:r>
            <a:r>
              <a:rPr lang="en" sz="1500">
                <a:solidFill>
                  <a:srgbClr val="374151"/>
                </a:solidFill>
                <a:latin typeface="Times New Roman"/>
                <a:ea typeface="Times New Roman"/>
                <a:cs typeface="Times New Roman"/>
                <a:sym typeface="Times New Roman"/>
              </a:rPr>
              <a:t>:</a:t>
            </a:r>
            <a:endParaRPr sz="1500">
              <a:solidFill>
                <a:srgbClr val="37415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374151"/>
              </a:buClr>
              <a:buSzPts val="1500"/>
              <a:buFont typeface="Times New Roman"/>
              <a:buChar char="○"/>
            </a:pPr>
            <a:r>
              <a:rPr lang="en" sz="1500">
                <a:solidFill>
                  <a:srgbClr val="374151"/>
                </a:solidFill>
                <a:latin typeface="Times New Roman"/>
                <a:ea typeface="Times New Roman"/>
                <a:cs typeface="Times New Roman"/>
                <a:sym typeface="Times New Roman"/>
              </a:rPr>
              <a:t>Accuracy, Precision, and Recall (weighted versions included).</a:t>
            </a:r>
            <a:endParaRPr sz="1500">
              <a:solidFill>
                <a:srgbClr val="37415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374151"/>
              </a:buClr>
              <a:buSzPts val="1500"/>
              <a:buFont typeface="Times New Roman"/>
              <a:buChar char="●"/>
            </a:pPr>
            <a:r>
              <a:rPr b="1" lang="en" sz="1500">
                <a:solidFill>
                  <a:srgbClr val="374151"/>
                </a:solidFill>
                <a:latin typeface="Times New Roman"/>
                <a:ea typeface="Times New Roman"/>
                <a:cs typeface="Times New Roman"/>
                <a:sym typeface="Times New Roman"/>
              </a:rPr>
              <a:t>Goal</a:t>
            </a:r>
            <a:r>
              <a:rPr lang="en" sz="1500">
                <a:solidFill>
                  <a:srgbClr val="374151"/>
                </a:solidFill>
                <a:latin typeface="Times New Roman"/>
                <a:ea typeface="Times New Roman"/>
                <a:cs typeface="Times New Roman"/>
                <a:sym typeface="Times New Roman"/>
              </a:rPr>
              <a:t>: Ensure a comprehensive evaluation of model performance, accounting for class imbalance.</a:t>
            </a:r>
            <a:endParaRPr sz="1500">
              <a:solidFill>
                <a:srgbClr val="374151"/>
              </a:solidFill>
              <a:latin typeface="Times New Roman"/>
              <a:ea typeface="Times New Roman"/>
              <a:cs typeface="Times New Roman"/>
              <a:sym typeface="Times New Roman"/>
            </a:endParaRPr>
          </a:p>
          <a:p>
            <a:pPr indent="0" lvl="0" marL="0" rtl="0" algn="l">
              <a:spcBef>
                <a:spcPts val="1500"/>
              </a:spcBef>
              <a:spcAft>
                <a:spcPts val="0"/>
              </a:spcAft>
              <a:buNone/>
            </a:pPr>
            <a:r>
              <a:t/>
            </a:r>
            <a:endParaRPr sz="31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5"/>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Training, </a:t>
            </a:r>
            <a:r>
              <a:rPr lang="en"/>
              <a:t>Validation</a:t>
            </a:r>
            <a:r>
              <a:rPr lang="en"/>
              <a:t>, and Test Dataset</a:t>
            </a:r>
            <a:endParaRPr/>
          </a:p>
        </p:txBody>
      </p:sp>
      <p:sp>
        <p:nvSpPr>
          <p:cNvPr id="314" name="Google Shape;314;p35"/>
          <p:cNvSpPr txBox="1"/>
          <p:nvPr>
            <p:ph idx="1" type="body"/>
          </p:nvPr>
        </p:nvSpPr>
        <p:spPr>
          <a:xfrm>
            <a:off x="430464" y="902369"/>
            <a:ext cx="8229600" cy="3690900"/>
          </a:xfrm>
          <a:prstGeom prst="rect">
            <a:avLst/>
          </a:prstGeom>
        </p:spPr>
        <p:txBody>
          <a:bodyPr anchorCtr="0" anchor="t" bIns="45700" lIns="91425" spcFirstLastPara="1" rIns="91425" wrap="square" tIns="45700">
            <a:normAutofit/>
          </a:bodyPr>
          <a:lstStyle/>
          <a:p>
            <a:pPr indent="-387350" lvl="0" marL="457200" rtl="0" algn="l">
              <a:spcBef>
                <a:spcPts val="360"/>
              </a:spcBef>
              <a:spcAft>
                <a:spcPts val="0"/>
              </a:spcAft>
              <a:buSzPts val="2500"/>
              <a:buFont typeface="Times New Roman"/>
              <a:buChar char="•"/>
            </a:pPr>
            <a:r>
              <a:rPr lang="en" sz="1900">
                <a:solidFill>
                  <a:srgbClr val="212121"/>
                </a:solidFill>
                <a:highlight>
                  <a:srgbClr val="FFFFFF"/>
                </a:highlight>
                <a:latin typeface="Times New Roman"/>
                <a:ea typeface="Times New Roman"/>
                <a:cs typeface="Times New Roman"/>
                <a:sym typeface="Times New Roman"/>
              </a:rPr>
              <a:t>Split our data into the training, validation, and test sets</a:t>
            </a:r>
            <a:endParaRPr sz="3500">
              <a:latin typeface="Times New Roman"/>
              <a:ea typeface="Times New Roman"/>
              <a:cs typeface="Times New Roman"/>
              <a:sym typeface="Times New Roman"/>
            </a:endParaRPr>
          </a:p>
        </p:txBody>
      </p:sp>
      <p:pic>
        <p:nvPicPr>
          <p:cNvPr id="315" name="Google Shape;315;p35"/>
          <p:cNvPicPr preferRelativeResize="0"/>
          <p:nvPr/>
        </p:nvPicPr>
        <p:blipFill>
          <a:blip r:embed="rId3">
            <a:alphaModFix/>
          </a:blip>
          <a:stretch>
            <a:fillRect/>
          </a:stretch>
        </p:blipFill>
        <p:spPr>
          <a:xfrm>
            <a:off x="1486652" y="1587475"/>
            <a:ext cx="2988550" cy="273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2640"/>
              <a:t>Modeling - Data Preprocessing &amp; Hyperparameter Tuning</a:t>
            </a:r>
            <a:endParaRPr sz="2640"/>
          </a:p>
        </p:txBody>
      </p:sp>
      <p:sp>
        <p:nvSpPr>
          <p:cNvPr id="321" name="Google Shape;321;p36"/>
          <p:cNvSpPr txBox="1"/>
          <p:nvPr>
            <p:ph idx="1" type="body"/>
          </p:nvPr>
        </p:nvSpPr>
        <p:spPr>
          <a:xfrm>
            <a:off x="430464" y="902369"/>
            <a:ext cx="8229600" cy="3690900"/>
          </a:xfrm>
          <a:prstGeom prst="rect">
            <a:avLst/>
          </a:prstGeom>
        </p:spPr>
        <p:txBody>
          <a:bodyPr anchorCtr="0" anchor="t" bIns="45700" lIns="91425" spcFirstLastPara="1" rIns="91425" wrap="square" tIns="45700">
            <a:normAutofit fontScale="47500" lnSpcReduction="10000"/>
          </a:bodyPr>
          <a:lstStyle/>
          <a:p>
            <a:pPr indent="-318567" lvl="0" marL="457200" rtl="0" algn="l">
              <a:lnSpc>
                <a:spcPct val="115000"/>
              </a:lnSpc>
              <a:spcBef>
                <a:spcPts val="1500"/>
              </a:spcBef>
              <a:spcAft>
                <a:spcPts val="0"/>
              </a:spcAft>
              <a:buClr>
                <a:srgbClr val="374151"/>
              </a:buClr>
              <a:buSzPct val="100000"/>
              <a:buFont typeface="Times New Roman"/>
              <a:buChar char="●"/>
            </a:pPr>
            <a:r>
              <a:rPr b="1" lang="en" sz="2982">
                <a:solidFill>
                  <a:srgbClr val="374151"/>
                </a:solidFill>
                <a:latin typeface="Times New Roman"/>
                <a:ea typeface="Times New Roman"/>
                <a:cs typeface="Times New Roman"/>
                <a:sym typeface="Times New Roman"/>
              </a:rPr>
              <a:t>Data Preprocessing</a:t>
            </a:r>
            <a:r>
              <a:rPr lang="en" sz="2982">
                <a:solidFill>
                  <a:srgbClr val="374151"/>
                </a:solidFill>
                <a:latin typeface="Times New Roman"/>
                <a:ea typeface="Times New Roman"/>
                <a:cs typeface="Times New Roman"/>
                <a:sym typeface="Times New Roman"/>
              </a:rPr>
              <a:t>:</a:t>
            </a:r>
            <a:endParaRPr sz="2982">
              <a:solidFill>
                <a:srgbClr val="374151"/>
              </a:solidFill>
              <a:latin typeface="Times New Roman"/>
              <a:ea typeface="Times New Roman"/>
              <a:cs typeface="Times New Roman"/>
              <a:sym typeface="Times New Roman"/>
            </a:endParaRPr>
          </a:p>
          <a:p>
            <a:pPr indent="-318567" lvl="1" marL="914400" rtl="0" algn="l">
              <a:lnSpc>
                <a:spcPct val="115000"/>
              </a:lnSpc>
              <a:spcBef>
                <a:spcPts val="0"/>
              </a:spcBef>
              <a:spcAft>
                <a:spcPts val="0"/>
              </a:spcAft>
              <a:buClr>
                <a:srgbClr val="374151"/>
              </a:buClr>
              <a:buSzPct val="100000"/>
              <a:buFont typeface="Times New Roman"/>
              <a:buChar char="○"/>
            </a:pPr>
            <a:r>
              <a:rPr lang="en" sz="2982">
                <a:solidFill>
                  <a:srgbClr val="374151"/>
                </a:solidFill>
                <a:latin typeface="Times New Roman"/>
                <a:ea typeface="Times New Roman"/>
                <a:cs typeface="Times New Roman"/>
                <a:sym typeface="Times New Roman"/>
              </a:rPr>
              <a:t>Applied consistently to all models.</a:t>
            </a:r>
            <a:endParaRPr sz="2982">
              <a:solidFill>
                <a:srgbClr val="374151"/>
              </a:solidFill>
              <a:latin typeface="Times New Roman"/>
              <a:ea typeface="Times New Roman"/>
              <a:cs typeface="Times New Roman"/>
              <a:sym typeface="Times New Roman"/>
            </a:endParaRPr>
          </a:p>
          <a:p>
            <a:pPr indent="-318567" lvl="1" marL="914400" rtl="0" algn="l">
              <a:lnSpc>
                <a:spcPct val="115000"/>
              </a:lnSpc>
              <a:spcBef>
                <a:spcPts val="0"/>
              </a:spcBef>
              <a:spcAft>
                <a:spcPts val="0"/>
              </a:spcAft>
              <a:buClr>
                <a:srgbClr val="374151"/>
              </a:buClr>
              <a:buSzPct val="100000"/>
              <a:buFont typeface="Times New Roman"/>
              <a:buChar char="○"/>
            </a:pPr>
            <a:r>
              <a:rPr lang="en" sz="2982">
                <a:solidFill>
                  <a:srgbClr val="374151"/>
                </a:solidFill>
                <a:latin typeface="Times New Roman"/>
                <a:ea typeface="Times New Roman"/>
                <a:cs typeface="Times New Roman"/>
                <a:sym typeface="Times New Roman"/>
              </a:rPr>
              <a:t>Includes steps like </a:t>
            </a:r>
            <a:r>
              <a:rPr b="1" lang="en" sz="2982" u="sng">
                <a:solidFill>
                  <a:srgbClr val="374151"/>
                </a:solidFill>
                <a:latin typeface="Times New Roman"/>
                <a:ea typeface="Times New Roman"/>
                <a:cs typeface="Times New Roman"/>
                <a:sym typeface="Times New Roman"/>
              </a:rPr>
              <a:t>Normalization</a:t>
            </a:r>
            <a:r>
              <a:rPr lang="en" sz="2982">
                <a:solidFill>
                  <a:srgbClr val="374151"/>
                </a:solidFill>
                <a:latin typeface="Times New Roman"/>
                <a:ea typeface="Times New Roman"/>
                <a:cs typeface="Times New Roman"/>
                <a:sym typeface="Times New Roman"/>
              </a:rPr>
              <a:t> and </a:t>
            </a:r>
            <a:r>
              <a:rPr b="1" lang="en" sz="2982" u="sng">
                <a:solidFill>
                  <a:srgbClr val="374151"/>
                </a:solidFill>
                <a:latin typeface="Times New Roman"/>
                <a:ea typeface="Times New Roman"/>
                <a:cs typeface="Times New Roman"/>
                <a:sym typeface="Times New Roman"/>
              </a:rPr>
              <a:t>PCA</a:t>
            </a:r>
            <a:r>
              <a:rPr lang="en" sz="2982">
                <a:solidFill>
                  <a:srgbClr val="374151"/>
                </a:solidFill>
                <a:latin typeface="Times New Roman"/>
                <a:ea typeface="Times New Roman"/>
                <a:cs typeface="Times New Roman"/>
                <a:sym typeface="Times New Roman"/>
              </a:rPr>
              <a:t> for dimensionality reduction.</a:t>
            </a:r>
            <a:endParaRPr sz="2982">
              <a:solidFill>
                <a:srgbClr val="374151"/>
              </a:solidFill>
              <a:latin typeface="Times New Roman"/>
              <a:ea typeface="Times New Roman"/>
              <a:cs typeface="Times New Roman"/>
              <a:sym typeface="Times New Roman"/>
            </a:endParaRPr>
          </a:p>
          <a:p>
            <a:pPr indent="-318567" lvl="1" marL="914400" rtl="0" algn="l">
              <a:lnSpc>
                <a:spcPct val="115000"/>
              </a:lnSpc>
              <a:spcBef>
                <a:spcPts val="0"/>
              </a:spcBef>
              <a:spcAft>
                <a:spcPts val="0"/>
              </a:spcAft>
              <a:buClr>
                <a:srgbClr val="374151"/>
              </a:buClr>
              <a:buSzPct val="100000"/>
              <a:buFont typeface="Times New Roman"/>
              <a:buChar char="○"/>
            </a:pPr>
            <a:r>
              <a:rPr lang="en" sz="2982">
                <a:solidFill>
                  <a:srgbClr val="374151"/>
                </a:solidFill>
                <a:latin typeface="Times New Roman"/>
                <a:ea typeface="Times New Roman"/>
                <a:cs typeface="Times New Roman"/>
                <a:sym typeface="Times New Roman"/>
              </a:rPr>
              <a:t>Ensures data is optimized for learning, improving model efficiency and accuracy.</a:t>
            </a:r>
            <a:endParaRPr sz="2982">
              <a:solidFill>
                <a:srgbClr val="374151"/>
              </a:solidFill>
              <a:latin typeface="Times New Roman"/>
              <a:ea typeface="Times New Roman"/>
              <a:cs typeface="Times New Roman"/>
              <a:sym typeface="Times New Roman"/>
            </a:endParaRPr>
          </a:p>
          <a:p>
            <a:pPr indent="-318567" lvl="0" marL="457200" rtl="0" algn="l">
              <a:lnSpc>
                <a:spcPct val="115000"/>
              </a:lnSpc>
              <a:spcBef>
                <a:spcPts val="0"/>
              </a:spcBef>
              <a:spcAft>
                <a:spcPts val="0"/>
              </a:spcAft>
              <a:buClr>
                <a:srgbClr val="374151"/>
              </a:buClr>
              <a:buSzPct val="100000"/>
              <a:buFont typeface="Times New Roman"/>
              <a:buChar char="●"/>
            </a:pPr>
            <a:r>
              <a:rPr b="1" lang="en" sz="2982">
                <a:solidFill>
                  <a:srgbClr val="374151"/>
                </a:solidFill>
                <a:latin typeface="Times New Roman"/>
                <a:ea typeface="Times New Roman"/>
                <a:cs typeface="Times New Roman"/>
                <a:sym typeface="Times New Roman"/>
              </a:rPr>
              <a:t>Hyperparameter Tuning</a:t>
            </a:r>
            <a:r>
              <a:rPr lang="en" sz="2982">
                <a:solidFill>
                  <a:srgbClr val="374151"/>
                </a:solidFill>
                <a:latin typeface="Times New Roman"/>
                <a:ea typeface="Times New Roman"/>
                <a:cs typeface="Times New Roman"/>
                <a:sym typeface="Times New Roman"/>
              </a:rPr>
              <a:t>:</a:t>
            </a:r>
            <a:endParaRPr sz="2982">
              <a:solidFill>
                <a:srgbClr val="374151"/>
              </a:solidFill>
              <a:latin typeface="Times New Roman"/>
              <a:ea typeface="Times New Roman"/>
              <a:cs typeface="Times New Roman"/>
              <a:sym typeface="Times New Roman"/>
            </a:endParaRPr>
          </a:p>
          <a:p>
            <a:pPr indent="-318567" lvl="1" marL="914400" rtl="0" algn="l">
              <a:lnSpc>
                <a:spcPct val="115000"/>
              </a:lnSpc>
              <a:spcBef>
                <a:spcPts val="0"/>
              </a:spcBef>
              <a:spcAft>
                <a:spcPts val="0"/>
              </a:spcAft>
              <a:buClr>
                <a:srgbClr val="374151"/>
              </a:buClr>
              <a:buSzPct val="100000"/>
              <a:buFont typeface="Times New Roman"/>
              <a:buChar char="○"/>
            </a:pPr>
            <a:r>
              <a:rPr lang="en" sz="2982">
                <a:solidFill>
                  <a:srgbClr val="374151"/>
                </a:solidFill>
                <a:latin typeface="Times New Roman"/>
                <a:ea typeface="Times New Roman"/>
                <a:cs typeface="Times New Roman"/>
                <a:sym typeface="Times New Roman"/>
              </a:rPr>
              <a:t>A systematic approach to fine-tune each model.</a:t>
            </a:r>
            <a:endParaRPr sz="2982">
              <a:solidFill>
                <a:srgbClr val="374151"/>
              </a:solidFill>
              <a:latin typeface="Times New Roman"/>
              <a:ea typeface="Times New Roman"/>
              <a:cs typeface="Times New Roman"/>
              <a:sym typeface="Times New Roman"/>
            </a:endParaRPr>
          </a:p>
          <a:p>
            <a:pPr indent="-318567" lvl="1" marL="914400" rtl="0" algn="l">
              <a:lnSpc>
                <a:spcPct val="115000"/>
              </a:lnSpc>
              <a:spcBef>
                <a:spcPts val="0"/>
              </a:spcBef>
              <a:spcAft>
                <a:spcPts val="0"/>
              </a:spcAft>
              <a:buClr>
                <a:srgbClr val="374151"/>
              </a:buClr>
              <a:buSzPct val="100000"/>
              <a:buFont typeface="Times New Roman"/>
              <a:buChar char="○"/>
            </a:pPr>
            <a:r>
              <a:rPr lang="en" sz="2982">
                <a:solidFill>
                  <a:srgbClr val="374151"/>
                </a:solidFill>
                <a:latin typeface="Times New Roman"/>
                <a:ea typeface="Times New Roman"/>
                <a:cs typeface="Times New Roman"/>
                <a:sym typeface="Times New Roman"/>
              </a:rPr>
              <a:t>Utilizes techniques like </a:t>
            </a:r>
            <a:r>
              <a:rPr b="1" lang="en" sz="2982" u="sng">
                <a:solidFill>
                  <a:srgbClr val="374151"/>
                </a:solidFill>
                <a:latin typeface="Times New Roman"/>
                <a:ea typeface="Times New Roman"/>
                <a:cs typeface="Times New Roman"/>
                <a:sym typeface="Times New Roman"/>
              </a:rPr>
              <a:t>GridSearch</a:t>
            </a:r>
            <a:r>
              <a:rPr lang="en" sz="2982">
                <a:solidFill>
                  <a:srgbClr val="374151"/>
                </a:solidFill>
                <a:latin typeface="Times New Roman"/>
                <a:ea typeface="Times New Roman"/>
                <a:cs typeface="Times New Roman"/>
                <a:sym typeface="Times New Roman"/>
              </a:rPr>
              <a:t> to identify optimal settings.</a:t>
            </a:r>
            <a:endParaRPr sz="2982">
              <a:solidFill>
                <a:srgbClr val="374151"/>
              </a:solidFill>
              <a:latin typeface="Times New Roman"/>
              <a:ea typeface="Times New Roman"/>
              <a:cs typeface="Times New Roman"/>
              <a:sym typeface="Times New Roman"/>
            </a:endParaRPr>
          </a:p>
          <a:p>
            <a:pPr indent="-318567" lvl="1" marL="914400" rtl="0" algn="l">
              <a:lnSpc>
                <a:spcPct val="115000"/>
              </a:lnSpc>
              <a:spcBef>
                <a:spcPts val="0"/>
              </a:spcBef>
              <a:spcAft>
                <a:spcPts val="0"/>
              </a:spcAft>
              <a:buClr>
                <a:srgbClr val="374151"/>
              </a:buClr>
              <a:buSzPct val="100000"/>
              <a:buFont typeface="Times New Roman"/>
              <a:buChar char="○"/>
            </a:pPr>
            <a:r>
              <a:rPr lang="en" sz="2982">
                <a:solidFill>
                  <a:srgbClr val="374151"/>
                </a:solidFill>
                <a:latin typeface="Times New Roman"/>
                <a:ea typeface="Times New Roman"/>
                <a:cs typeface="Times New Roman"/>
                <a:sym typeface="Times New Roman"/>
              </a:rPr>
              <a:t>Enhances model performance by tailoring parameters to specific dataset characteristics.</a:t>
            </a:r>
            <a:endParaRPr sz="2982">
              <a:solidFill>
                <a:srgbClr val="374151"/>
              </a:solidFill>
              <a:latin typeface="Times New Roman"/>
              <a:ea typeface="Times New Roman"/>
              <a:cs typeface="Times New Roman"/>
              <a:sym typeface="Times New Roman"/>
            </a:endParaRPr>
          </a:p>
          <a:p>
            <a:pPr indent="-318567" lvl="0" marL="457200" rtl="0" algn="l">
              <a:lnSpc>
                <a:spcPct val="115000"/>
              </a:lnSpc>
              <a:spcBef>
                <a:spcPts val="0"/>
              </a:spcBef>
              <a:spcAft>
                <a:spcPts val="0"/>
              </a:spcAft>
              <a:buClr>
                <a:srgbClr val="374151"/>
              </a:buClr>
              <a:buSzPct val="100000"/>
              <a:buFont typeface="Times New Roman"/>
              <a:buChar char="●"/>
            </a:pPr>
            <a:r>
              <a:rPr b="1" lang="en" sz="2982">
                <a:solidFill>
                  <a:srgbClr val="374151"/>
                </a:solidFill>
                <a:latin typeface="Times New Roman"/>
                <a:ea typeface="Times New Roman"/>
                <a:cs typeface="Times New Roman"/>
                <a:sym typeface="Times New Roman"/>
              </a:rPr>
              <a:t>Purpose</a:t>
            </a:r>
            <a:r>
              <a:rPr lang="en" sz="2982">
                <a:solidFill>
                  <a:srgbClr val="374151"/>
                </a:solidFill>
                <a:latin typeface="Times New Roman"/>
                <a:ea typeface="Times New Roman"/>
                <a:cs typeface="Times New Roman"/>
                <a:sym typeface="Times New Roman"/>
              </a:rPr>
              <a:t>:</a:t>
            </a:r>
            <a:endParaRPr sz="2982">
              <a:solidFill>
                <a:srgbClr val="374151"/>
              </a:solidFill>
              <a:latin typeface="Times New Roman"/>
              <a:ea typeface="Times New Roman"/>
              <a:cs typeface="Times New Roman"/>
              <a:sym typeface="Times New Roman"/>
            </a:endParaRPr>
          </a:p>
          <a:p>
            <a:pPr indent="-318567" lvl="1" marL="914400" rtl="0" algn="l">
              <a:lnSpc>
                <a:spcPct val="115000"/>
              </a:lnSpc>
              <a:spcBef>
                <a:spcPts val="0"/>
              </a:spcBef>
              <a:spcAft>
                <a:spcPts val="0"/>
              </a:spcAft>
              <a:buClr>
                <a:srgbClr val="374151"/>
              </a:buClr>
              <a:buSzPct val="100000"/>
              <a:buFont typeface="Times New Roman"/>
              <a:buChar char="○"/>
            </a:pPr>
            <a:r>
              <a:rPr lang="en" sz="2982">
                <a:solidFill>
                  <a:srgbClr val="374151"/>
                </a:solidFill>
                <a:latin typeface="Times New Roman"/>
                <a:ea typeface="Times New Roman"/>
                <a:cs typeface="Times New Roman"/>
                <a:sym typeface="Times New Roman"/>
              </a:rPr>
              <a:t>To ensure a fair and effective comparison of different models.</a:t>
            </a:r>
            <a:endParaRPr sz="2982">
              <a:solidFill>
                <a:srgbClr val="374151"/>
              </a:solidFill>
              <a:latin typeface="Times New Roman"/>
              <a:ea typeface="Times New Roman"/>
              <a:cs typeface="Times New Roman"/>
              <a:sym typeface="Times New Roman"/>
            </a:endParaRPr>
          </a:p>
          <a:p>
            <a:pPr indent="-318567" lvl="1" marL="914400" rtl="0" algn="l">
              <a:lnSpc>
                <a:spcPct val="115000"/>
              </a:lnSpc>
              <a:spcBef>
                <a:spcPts val="0"/>
              </a:spcBef>
              <a:spcAft>
                <a:spcPts val="0"/>
              </a:spcAft>
              <a:buClr>
                <a:srgbClr val="374151"/>
              </a:buClr>
              <a:buSzPct val="100000"/>
              <a:buFont typeface="Times New Roman"/>
              <a:buChar char="○"/>
            </a:pPr>
            <a:r>
              <a:rPr lang="en" sz="2982">
                <a:solidFill>
                  <a:srgbClr val="374151"/>
                </a:solidFill>
                <a:latin typeface="Times New Roman"/>
                <a:ea typeface="Times New Roman"/>
                <a:cs typeface="Times New Roman"/>
                <a:sym typeface="Times New Roman"/>
              </a:rPr>
              <a:t>Streamlines the process, making it efficient and replicable.</a:t>
            </a:r>
            <a:endParaRPr sz="2982">
              <a:solidFill>
                <a:srgbClr val="374151"/>
              </a:solidFill>
              <a:latin typeface="Times New Roman"/>
              <a:ea typeface="Times New Roman"/>
              <a:cs typeface="Times New Roman"/>
              <a:sym typeface="Times New Roman"/>
            </a:endParaRPr>
          </a:p>
          <a:p>
            <a:pPr indent="-318567" lvl="0" marL="457200" rtl="0" algn="l">
              <a:lnSpc>
                <a:spcPct val="115000"/>
              </a:lnSpc>
              <a:spcBef>
                <a:spcPts val="0"/>
              </a:spcBef>
              <a:spcAft>
                <a:spcPts val="0"/>
              </a:spcAft>
              <a:buClr>
                <a:srgbClr val="374151"/>
              </a:buClr>
              <a:buSzPct val="100000"/>
              <a:buFont typeface="Times New Roman"/>
              <a:buChar char="●"/>
            </a:pPr>
            <a:r>
              <a:rPr b="1" lang="en" sz="2982">
                <a:solidFill>
                  <a:srgbClr val="374151"/>
                </a:solidFill>
                <a:latin typeface="Times New Roman"/>
                <a:ea typeface="Times New Roman"/>
                <a:cs typeface="Times New Roman"/>
                <a:sym typeface="Times New Roman"/>
              </a:rPr>
              <a:t>Outcome</a:t>
            </a:r>
            <a:r>
              <a:rPr lang="en" sz="2982">
                <a:solidFill>
                  <a:srgbClr val="374151"/>
                </a:solidFill>
                <a:latin typeface="Times New Roman"/>
                <a:ea typeface="Times New Roman"/>
                <a:cs typeface="Times New Roman"/>
                <a:sym typeface="Times New Roman"/>
              </a:rPr>
              <a:t>:</a:t>
            </a:r>
            <a:endParaRPr sz="2982">
              <a:solidFill>
                <a:srgbClr val="374151"/>
              </a:solidFill>
              <a:latin typeface="Times New Roman"/>
              <a:ea typeface="Times New Roman"/>
              <a:cs typeface="Times New Roman"/>
              <a:sym typeface="Times New Roman"/>
            </a:endParaRPr>
          </a:p>
          <a:p>
            <a:pPr indent="-318567" lvl="1" marL="914400" rtl="0" algn="l">
              <a:lnSpc>
                <a:spcPct val="115000"/>
              </a:lnSpc>
              <a:spcBef>
                <a:spcPts val="0"/>
              </a:spcBef>
              <a:spcAft>
                <a:spcPts val="0"/>
              </a:spcAft>
              <a:buClr>
                <a:srgbClr val="374151"/>
              </a:buClr>
              <a:buSzPct val="100000"/>
              <a:buFont typeface="Times New Roman"/>
              <a:buChar char="○"/>
            </a:pPr>
            <a:r>
              <a:rPr lang="en" sz="2982">
                <a:solidFill>
                  <a:srgbClr val="374151"/>
                </a:solidFill>
                <a:latin typeface="Times New Roman"/>
                <a:ea typeface="Times New Roman"/>
                <a:cs typeface="Times New Roman"/>
                <a:sym typeface="Times New Roman"/>
              </a:rPr>
              <a:t>Expect models to be better adapted to the dataset, leading to improved prediction capabilities.</a:t>
            </a:r>
            <a:endParaRPr sz="2982">
              <a:solidFill>
                <a:srgbClr val="374151"/>
              </a:solidFill>
              <a:latin typeface="Times New Roman"/>
              <a:ea typeface="Times New Roman"/>
              <a:cs typeface="Times New Roman"/>
              <a:sym typeface="Times New Roman"/>
            </a:endParaRPr>
          </a:p>
          <a:p>
            <a:pPr indent="-318567" lvl="1" marL="914400" rtl="0" algn="l">
              <a:lnSpc>
                <a:spcPct val="115000"/>
              </a:lnSpc>
              <a:spcBef>
                <a:spcPts val="0"/>
              </a:spcBef>
              <a:spcAft>
                <a:spcPts val="0"/>
              </a:spcAft>
              <a:buClr>
                <a:srgbClr val="374151"/>
              </a:buClr>
              <a:buSzPct val="100000"/>
              <a:buFont typeface="Times New Roman"/>
              <a:buChar char="○"/>
            </a:pPr>
            <a:r>
              <a:rPr lang="en" sz="2982">
                <a:solidFill>
                  <a:srgbClr val="374151"/>
                </a:solidFill>
                <a:latin typeface="Times New Roman"/>
                <a:ea typeface="Times New Roman"/>
                <a:cs typeface="Times New Roman"/>
                <a:sym typeface="Times New Roman"/>
              </a:rPr>
              <a:t>Aims for a balanced trade-off between model complexity and performance.</a:t>
            </a:r>
            <a:endParaRPr sz="2982">
              <a:solidFill>
                <a:srgbClr val="374151"/>
              </a:solidFill>
              <a:latin typeface="Times New Roman"/>
              <a:ea typeface="Times New Roman"/>
              <a:cs typeface="Times New Roman"/>
              <a:sym typeface="Times New Roman"/>
            </a:endParaRPr>
          </a:p>
          <a:p>
            <a:pPr indent="0" lvl="0" marL="0" rtl="0" algn="l">
              <a:spcBef>
                <a:spcPts val="15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 name="Shape 325"/>
        <p:cNvGrpSpPr/>
        <p:nvPr/>
      </p:nvGrpSpPr>
      <p:grpSpPr>
        <a:xfrm>
          <a:off x="0" y="0"/>
          <a:ext cx="0" cy="0"/>
          <a:chOff x="0" y="0"/>
          <a:chExt cx="0" cy="0"/>
        </a:xfrm>
      </p:grpSpPr>
      <p:sp>
        <p:nvSpPr>
          <p:cNvPr id="326" name="Google Shape;326;p37"/>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Modeling</a:t>
            </a:r>
            <a:r>
              <a:rPr lang="en"/>
              <a:t> - BaseLine : Logistic Regression</a:t>
            </a:r>
            <a:endParaRPr/>
          </a:p>
        </p:txBody>
      </p:sp>
      <p:pic>
        <p:nvPicPr>
          <p:cNvPr id="327" name="Google Shape;327;p37"/>
          <p:cNvPicPr preferRelativeResize="0"/>
          <p:nvPr/>
        </p:nvPicPr>
        <p:blipFill>
          <a:blip r:embed="rId3">
            <a:alphaModFix/>
          </a:blip>
          <a:stretch>
            <a:fillRect/>
          </a:stretch>
        </p:blipFill>
        <p:spPr>
          <a:xfrm>
            <a:off x="1172666" y="867579"/>
            <a:ext cx="6504571" cy="3583945"/>
          </a:xfrm>
          <a:prstGeom prst="rect">
            <a:avLst/>
          </a:prstGeom>
          <a:noFill/>
          <a:ln>
            <a:noFill/>
          </a:ln>
        </p:spPr>
      </p:pic>
      <p:pic>
        <p:nvPicPr>
          <p:cNvPr id="328" name="Google Shape;328;p37"/>
          <p:cNvPicPr preferRelativeResize="0"/>
          <p:nvPr/>
        </p:nvPicPr>
        <p:blipFill>
          <a:blip r:embed="rId4">
            <a:alphaModFix/>
          </a:blip>
          <a:stretch>
            <a:fillRect/>
          </a:stretch>
        </p:blipFill>
        <p:spPr>
          <a:xfrm>
            <a:off x="963575" y="1441025"/>
            <a:ext cx="7116949" cy="301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Agenda</a:t>
            </a:r>
            <a:endParaRPr/>
          </a:p>
        </p:txBody>
      </p:sp>
      <p:sp>
        <p:nvSpPr>
          <p:cNvPr id="213" name="Google Shape;213;p20"/>
          <p:cNvSpPr txBox="1"/>
          <p:nvPr>
            <p:ph idx="1" type="body"/>
          </p:nvPr>
        </p:nvSpPr>
        <p:spPr>
          <a:xfrm>
            <a:off x="430464" y="902369"/>
            <a:ext cx="8229600" cy="3690900"/>
          </a:xfrm>
          <a:prstGeom prst="rect">
            <a:avLst/>
          </a:prstGeom>
        </p:spPr>
        <p:txBody>
          <a:bodyPr anchorCtr="0" anchor="t" bIns="45700" lIns="91425" spcFirstLastPara="1" rIns="91425" wrap="square" tIns="45700">
            <a:normAutofit fontScale="85000" lnSpcReduction="20000"/>
          </a:bodyPr>
          <a:lstStyle/>
          <a:p>
            <a:pPr indent="-314960" lvl="0" marL="457200" rtl="0" algn="l">
              <a:lnSpc>
                <a:spcPct val="150000"/>
              </a:lnSpc>
              <a:spcBef>
                <a:spcPts val="360"/>
              </a:spcBef>
              <a:spcAft>
                <a:spcPts val="0"/>
              </a:spcAft>
              <a:buSzPct val="61538"/>
              <a:buFont typeface="Times New Roman"/>
              <a:buChar char="❏"/>
            </a:pPr>
            <a:r>
              <a:rPr lang="en" sz="2600">
                <a:latin typeface="Times New Roman"/>
                <a:ea typeface="Times New Roman"/>
                <a:cs typeface="Times New Roman"/>
                <a:sym typeface="Times New Roman"/>
              </a:rPr>
              <a:t>Project Objective</a:t>
            </a:r>
            <a:endParaRPr sz="2600">
              <a:latin typeface="Times New Roman"/>
              <a:ea typeface="Times New Roman"/>
              <a:cs typeface="Times New Roman"/>
              <a:sym typeface="Times New Roman"/>
            </a:endParaRPr>
          </a:p>
          <a:p>
            <a:pPr indent="-314960" lvl="0" marL="457200" rtl="0" algn="l">
              <a:lnSpc>
                <a:spcPct val="150000"/>
              </a:lnSpc>
              <a:spcBef>
                <a:spcPts val="0"/>
              </a:spcBef>
              <a:spcAft>
                <a:spcPts val="0"/>
              </a:spcAft>
              <a:buSzPct val="61538"/>
              <a:buFont typeface="Times New Roman"/>
              <a:buChar char="❏"/>
            </a:pPr>
            <a:r>
              <a:rPr lang="en" sz="2600">
                <a:latin typeface="Times New Roman"/>
                <a:ea typeface="Times New Roman"/>
                <a:cs typeface="Times New Roman"/>
                <a:sym typeface="Times New Roman"/>
              </a:rPr>
              <a:t>Dataset Overview</a:t>
            </a:r>
            <a:endParaRPr sz="2600">
              <a:latin typeface="Times New Roman"/>
              <a:ea typeface="Times New Roman"/>
              <a:cs typeface="Times New Roman"/>
              <a:sym typeface="Times New Roman"/>
            </a:endParaRPr>
          </a:p>
          <a:p>
            <a:pPr indent="-314960" lvl="0" marL="457200" rtl="0" algn="l">
              <a:lnSpc>
                <a:spcPct val="150000"/>
              </a:lnSpc>
              <a:spcBef>
                <a:spcPts val="0"/>
              </a:spcBef>
              <a:spcAft>
                <a:spcPts val="0"/>
              </a:spcAft>
              <a:buSzPct val="61538"/>
              <a:buFont typeface="Times New Roman"/>
              <a:buChar char="❏"/>
            </a:pPr>
            <a:r>
              <a:rPr lang="en" sz="2600">
                <a:latin typeface="Times New Roman"/>
                <a:ea typeface="Times New Roman"/>
                <a:cs typeface="Times New Roman"/>
                <a:sym typeface="Times New Roman"/>
              </a:rPr>
              <a:t>Exploratory</a:t>
            </a:r>
            <a:r>
              <a:rPr lang="en" sz="2600">
                <a:latin typeface="Times New Roman"/>
                <a:ea typeface="Times New Roman"/>
                <a:cs typeface="Times New Roman"/>
                <a:sym typeface="Times New Roman"/>
              </a:rPr>
              <a:t> Data Analysis</a:t>
            </a:r>
            <a:endParaRPr sz="2600">
              <a:latin typeface="Times New Roman"/>
              <a:ea typeface="Times New Roman"/>
              <a:cs typeface="Times New Roman"/>
              <a:sym typeface="Times New Roman"/>
            </a:endParaRPr>
          </a:p>
          <a:p>
            <a:pPr indent="-314960" lvl="0" marL="457200" rtl="0" algn="l">
              <a:lnSpc>
                <a:spcPct val="150000"/>
              </a:lnSpc>
              <a:spcBef>
                <a:spcPts val="0"/>
              </a:spcBef>
              <a:spcAft>
                <a:spcPts val="0"/>
              </a:spcAft>
              <a:buSzPct val="61538"/>
              <a:buFont typeface="Times New Roman"/>
              <a:buChar char="❏"/>
            </a:pPr>
            <a:r>
              <a:rPr lang="en" sz="2600">
                <a:latin typeface="Times New Roman"/>
                <a:ea typeface="Times New Roman"/>
                <a:cs typeface="Times New Roman"/>
                <a:sym typeface="Times New Roman"/>
              </a:rPr>
              <a:t>Model Selections &amp; Evaluation Metrics</a:t>
            </a:r>
            <a:endParaRPr sz="2600">
              <a:latin typeface="Times New Roman"/>
              <a:ea typeface="Times New Roman"/>
              <a:cs typeface="Times New Roman"/>
              <a:sym typeface="Times New Roman"/>
            </a:endParaRPr>
          </a:p>
          <a:p>
            <a:pPr indent="-314960" lvl="0" marL="457200" rtl="0" algn="l">
              <a:lnSpc>
                <a:spcPct val="150000"/>
              </a:lnSpc>
              <a:spcBef>
                <a:spcPts val="0"/>
              </a:spcBef>
              <a:spcAft>
                <a:spcPts val="0"/>
              </a:spcAft>
              <a:buSzPct val="61538"/>
              <a:buFont typeface="Times New Roman"/>
              <a:buChar char="❏"/>
            </a:pPr>
            <a:r>
              <a:rPr lang="en" sz="2600">
                <a:latin typeface="Times New Roman"/>
                <a:ea typeface="Times New Roman"/>
                <a:cs typeface="Times New Roman"/>
                <a:sym typeface="Times New Roman"/>
              </a:rPr>
              <a:t>Data Preprocessing &amp; </a:t>
            </a:r>
            <a:r>
              <a:rPr lang="en" sz="2600">
                <a:latin typeface="Times New Roman"/>
                <a:ea typeface="Times New Roman"/>
                <a:cs typeface="Times New Roman"/>
                <a:sym typeface="Times New Roman"/>
              </a:rPr>
              <a:t>Hyperparameter</a:t>
            </a:r>
            <a:r>
              <a:rPr lang="en" sz="2600">
                <a:latin typeface="Times New Roman"/>
                <a:ea typeface="Times New Roman"/>
                <a:cs typeface="Times New Roman"/>
                <a:sym typeface="Times New Roman"/>
              </a:rPr>
              <a:t> Tuning</a:t>
            </a:r>
            <a:endParaRPr sz="2600">
              <a:latin typeface="Times New Roman"/>
              <a:ea typeface="Times New Roman"/>
              <a:cs typeface="Times New Roman"/>
              <a:sym typeface="Times New Roman"/>
            </a:endParaRPr>
          </a:p>
          <a:p>
            <a:pPr indent="-314960" lvl="0" marL="457200" rtl="0" algn="l">
              <a:lnSpc>
                <a:spcPct val="150000"/>
              </a:lnSpc>
              <a:spcBef>
                <a:spcPts val="0"/>
              </a:spcBef>
              <a:spcAft>
                <a:spcPts val="0"/>
              </a:spcAft>
              <a:buSzPct val="61538"/>
              <a:buFont typeface="Times New Roman"/>
              <a:buChar char="❏"/>
            </a:pPr>
            <a:r>
              <a:rPr lang="en" sz="2600">
                <a:latin typeface="Times New Roman"/>
                <a:ea typeface="Times New Roman"/>
                <a:cs typeface="Times New Roman"/>
                <a:sym typeface="Times New Roman"/>
              </a:rPr>
              <a:t>Data Augmentation</a:t>
            </a:r>
            <a:endParaRPr sz="2600">
              <a:latin typeface="Times New Roman"/>
              <a:ea typeface="Times New Roman"/>
              <a:cs typeface="Times New Roman"/>
              <a:sym typeface="Times New Roman"/>
            </a:endParaRPr>
          </a:p>
          <a:p>
            <a:pPr indent="-314960" lvl="0" marL="457200" rtl="0" algn="l">
              <a:lnSpc>
                <a:spcPct val="150000"/>
              </a:lnSpc>
              <a:spcBef>
                <a:spcPts val="0"/>
              </a:spcBef>
              <a:spcAft>
                <a:spcPts val="0"/>
              </a:spcAft>
              <a:buSzPct val="61538"/>
              <a:buFont typeface="Times New Roman"/>
              <a:buChar char="❏"/>
            </a:pPr>
            <a:r>
              <a:rPr lang="en" sz="2600">
                <a:latin typeface="Times New Roman"/>
                <a:ea typeface="Times New Roman"/>
                <a:cs typeface="Times New Roman"/>
                <a:sym typeface="Times New Roman"/>
              </a:rPr>
              <a:t>Model Performance Comparison</a:t>
            </a:r>
            <a:endParaRPr sz="2600">
              <a:latin typeface="Times New Roman"/>
              <a:ea typeface="Times New Roman"/>
              <a:cs typeface="Times New Roman"/>
              <a:sym typeface="Times New Roman"/>
            </a:endParaRPr>
          </a:p>
          <a:p>
            <a:pPr indent="-314960" lvl="0" marL="457200" rtl="0" algn="l">
              <a:lnSpc>
                <a:spcPct val="150000"/>
              </a:lnSpc>
              <a:spcBef>
                <a:spcPts val="0"/>
              </a:spcBef>
              <a:spcAft>
                <a:spcPts val="0"/>
              </a:spcAft>
              <a:buSzPct val="61538"/>
              <a:buFont typeface="Times New Roman"/>
              <a:buChar char="❏"/>
            </a:pPr>
            <a:r>
              <a:rPr lang="en" sz="2600">
                <a:latin typeface="Times New Roman"/>
                <a:ea typeface="Times New Roman"/>
                <a:cs typeface="Times New Roman"/>
                <a:sym typeface="Times New Roman"/>
              </a:rPr>
              <a:t>Conclusion</a:t>
            </a:r>
            <a:endParaRPr sz="26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2640"/>
              <a:t>Modeling - BaseLine : Logistic Regression (Feature Scaled)</a:t>
            </a:r>
            <a:endParaRPr sz="2640"/>
          </a:p>
        </p:txBody>
      </p:sp>
      <p:pic>
        <p:nvPicPr>
          <p:cNvPr id="334" name="Google Shape;334;p38"/>
          <p:cNvPicPr preferRelativeResize="0"/>
          <p:nvPr/>
        </p:nvPicPr>
        <p:blipFill>
          <a:blip r:embed="rId3">
            <a:alphaModFix/>
          </a:blip>
          <a:stretch>
            <a:fillRect/>
          </a:stretch>
        </p:blipFill>
        <p:spPr>
          <a:xfrm>
            <a:off x="547150" y="887824"/>
            <a:ext cx="7893350" cy="3911975"/>
          </a:xfrm>
          <a:prstGeom prst="rect">
            <a:avLst/>
          </a:prstGeom>
          <a:noFill/>
          <a:ln>
            <a:noFill/>
          </a:ln>
        </p:spPr>
      </p:pic>
      <p:pic>
        <p:nvPicPr>
          <p:cNvPr id="335" name="Google Shape;335;p38"/>
          <p:cNvPicPr preferRelativeResize="0"/>
          <p:nvPr/>
        </p:nvPicPr>
        <p:blipFill>
          <a:blip r:embed="rId4">
            <a:alphaModFix/>
          </a:blip>
          <a:stretch>
            <a:fillRect/>
          </a:stretch>
        </p:blipFill>
        <p:spPr>
          <a:xfrm>
            <a:off x="210450" y="1229960"/>
            <a:ext cx="8839200" cy="37045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 sz="2276">
                <a:solidFill>
                  <a:schemeClr val="accent1"/>
                </a:solidFill>
              </a:rPr>
              <a:t>Modeling - BaseLine : Logistic Regression (Hyperparameter Tuned)</a:t>
            </a:r>
            <a:endParaRPr sz="3140"/>
          </a:p>
        </p:txBody>
      </p:sp>
      <p:sp>
        <p:nvSpPr>
          <p:cNvPr id="341" name="Google Shape;341;p39"/>
          <p:cNvSpPr txBox="1"/>
          <p:nvPr>
            <p:ph idx="1" type="body"/>
          </p:nvPr>
        </p:nvSpPr>
        <p:spPr>
          <a:xfrm>
            <a:off x="430464" y="902369"/>
            <a:ext cx="8229600" cy="3690900"/>
          </a:xfrm>
          <a:prstGeom prst="rect">
            <a:avLst/>
          </a:prstGeom>
        </p:spPr>
        <p:txBody>
          <a:bodyPr anchorCtr="0" anchor="t" bIns="45700" lIns="91425" spcFirstLastPara="1" rIns="91425" wrap="square" tIns="45700">
            <a:noAutofit/>
          </a:bodyPr>
          <a:lstStyle/>
          <a:p>
            <a:pPr indent="-311150" lvl="0" marL="457200" rtl="0" algn="l">
              <a:lnSpc>
                <a:spcPct val="105000"/>
              </a:lnSpc>
              <a:spcBef>
                <a:spcPts val="1500"/>
              </a:spcBef>
              <a:spcAft>
                <a:spcPts val="0"/>
              </a:spcAft>
              <a:buClr>
                <a:srgbClr val="374151"/>
              </a:buClr>
              <a:buSzPts val="1300"/>
              <a:buFont typeface="Times New Roman"/>
              <a:buChar char="●"/>
            </a:pPr>
            <a:r>
              <a:rPr b="1" lang="en" sz="1300">
                <a:solidFill>
                  <a:srgbClr val="374151"/>
                </a:solidFill>
                <a:latin typeface="Times New Roman"/>
                <a:ea typeface="Times New Roman"/>
                <a:cs typeface="Times New Roman"/>
                <a:sym typeface="Times New Roman"/>
              </a:rPr>
              <a:t>Grid Search Method</a:t>
            </a:r>
            <a:r>
              <a:rPr lang="en" sz="1300">
                <a:solidFill>
                  <a:srgbClr val="374151"/>
                </a:solidFill>
                <a:latin typeface="Times New Roman"/>
                <a:ea typeface="Times New Roman"/>
                <a:cs typeface="Times New Roman"/>
                <a:sym typeface="Times New Roman"/>
              </a:rPr>
              <a:t>:</a:t>
            </a:r>
            <a:endParaRPr sz="1300">
              <a:solidFill>
                <a:srgbClr val="374151"/>
              </a:solidFill>
              <a:latin typeface="Times New Roman"/>
              <a:ea typeface="Times New Roman"/>
              <a:cs typeface="Times New Roman"/>
              <a:sym typeface="Times New Roman"/>
            </a:endParaRPr>
          </a:p>
          <a:p>
            <a:pPr indent="-311150" lvl="1" marL="914400" rtl="0" algn="l">
              <a:lnSpc>
                <a:spcPct val="105000"/>
              </a:lnSpc>
              <a:spcBef>
                <a:spcPts val="0"/>
              </a:spcBef>
              <a:spcAft>
                <a:spcPts val="0"/>
              </a:spcAft>
              <a:buClr>
                <a:srgbClr val="374151"/>
              </a:buClr>
              <a:buSzPts val="1300"/>
              <a:buFont typeface="Times New Roman"/>
              <a:buChar char="○"/>
            </a:pPr>
            <a:r>
              <a:rPr lang="en" sz="1300">
                <a:solidFill>
                  <a:srgbClr val="374151"/>
                </a:solidFill>
                <a:latin typeface="Times New Roman"/>
                <a:ea typeface="Times New Roman"/>
                <a:cs typeface="Times New Roman"/>
                <a:sym typeface="Times New Roman"/>
              </a:rPr>
              <a:t>Exhaustively tests combinations of hyperparameters.</a:t>
            </a:r>
            <a:endParaRPr sz="1300">
              <a:solidFill>
                <a:srgbClr val="374151"/>
              </a:solidFill>
              <a:latin typeface="Times New Roman"/>
              <a:ea typeface="Times New Roman"/>
              <a:cs typeface="Times New Roman"/>
              <a:sym typeface="Times New Roman"/>
            </a:endParaRPr>
          </a:p>
          <a:p>
            <a:pPr indent="-311150" lvl="1" marL="914400" rtl="0" algn="l">
              <a:lnSpc>
                <a:spcPct val="105000"/>
              </a:lnSpc>
              <a:spcBef>
                <a:spcPts val="0"/>
              </a:spcBef>
              <a:spcAft>
                <a:spcPts val="0"/>
              </a:spcAft>
              <a:buClr>
                <a:srgbClr val="374151"/>
              </a:buClr>
              <a:buSzPts val="1300"/>
              <a:buFont typeface="Times New Roman"/>
              <a:buChar char="○"/>
            </a:pPr>
            <a:r>
              <a:rPr lang="en" sz="1300">
                <a:solidFill>
                  <a:srgbClr val="374151"/>
                </a:solidFill>
                <a:latin typeface="Times New Roman"/>
                <a:ea typeface="Times New Roman"/>
                <a:cs typeface="Times New Roman"/>
                <a:sym typeface="Times New Roman"/>
              </a:rPr>
              <a:t>Identifies the optimal settings for model performance.</a:t>
            </a:r>
            <a:endParaRPr sz="1300">
              <a:solidFill>
                <a:srgbClr val="374151"/>
              </a:solidFill>
              <a:latin typeface="Times New Roman"/>
              <a:ea typeface="Times New Roman"/>
              <a:cs typeface="Times New Roman"/>
              <a:sym typeface="Times New Roman"/>
            </a:endParaRPr>
          </a:p>
          <a:p>
            <a:pPr indent="-311150" lvl="0" marL="457200" rtl="0" algn="l">
              <a:lnSpc>
                <a:spcPct val="105000"/>
              </a:lnSpc>
              <a:spcBef>
                <a:spcPts val="0"/>
              </a:spcBef>
              <a:spcAft>
                <a:spcPts val="0"/>
              </a:spcAft>
              <a:buClr>
                <a:srgbClr val="374151"/>
              </a:buClr>
              <a:buSzPts val="1300"/>
              <a:buFont typeface="Times New Roman"/>
              <a:buChar char="●"/>
            </a:pPr>
            <a:r>
              <a:rPr b="1" lang="en" sz="1300">
                <a:solidFill>
                  <a:srgbClr val="374151"/>
                </a:solidFill>
                <a:latin typeface="Times New Roman"/>
                <a:ea typeface="Times New Roman"/>
                <a:cs typeface="Times New Roman"/>
                <a:sym typeface="Times New Roman"/>
              </a:rPr>
              <a:t>Key Hyperparameters for Logistic Regression</a:t>
            </a:r>
            <a:r>
              <a:rPr lang="en" sz="1300">
                <a:solidFill>
                  <a:srgbClr val="374151"/>
                </a:solidFill>
                <a:latin typeface="Times New Roman"/>
                <a:ea typeface="Times New Roman"/>
                <a:cs typeface="Times New Roman"/>
                <a:sym typeface="Times New Roman"/>
              </a:rPr>
              <a:t>:</a:t>
            </a:r>
            <a:endParaRPr sz="1300">
              <a:solidFill>
                <a:srgbClr val="374151"/>
              </a:solidFill>
              <a:latin typeface="Times New Roman"/>
              <a:ea typeface="Times New Roman"/>
              <a:cs typeface="Times New Roman"/>
              <a:sym typeface="Times New Roman"/>
            </a:endParaRPr>
          </a:p>
          <a:p>
            <a:pPr indent="-311150" lvl="1" marL="914400" rtl="0" algn="l">
              <a:lnSpc>
                <a:spcPct val="105000"/>
              </a:lnSpc>
              <a:spcBef>
                <a:spcPts val="0"/>
              </a:spcBef>
              <a:spcAft>
                <a:spcPts val="0"/>
              </a:spcAft>
              <a:buClr>
                <a:srgbClr val="374151"/>
              </a:buClr>
              <a:buSzPts val="1300"/>
              <a:buFont typeface="Times New Roman"/>
              <a:buChar char="○"/>
            </a:pPr>
            <a:r>
              <a:rPr b="1" lang="en" sz="1300">
                <a:solidFill>
                  <a:srgbClr val="374151"/>
                </a:solidFill>
                <a:latin typeface="Times New Roman"/>
                <a:ea typeface="Times New Roman"/>
                <a:cs typeface="Times New Roman"/>
                <a:sym typeface="Times New Roman"/>
              </a:rPr>
              <a:t>l1_ratio</a:t>
            </a:r>
            <a:r>
              <a:rPr lang="en" sz="1300">
                <a:solidFill>
                  <a:srgbClr val="374151"/>
                </a:solidFill>
                <a:latin typeface="Times New Roman"/>
                <a:ea typeface="Times New Roman"/>
                <a:cs typeface="Times New Roman"/>
                <a:sym typeface="Times New Roman"/>
              </a:rPr>
              <a:t>:</a:t>
            </a:r>
            <a:endParaRPr sz="1300">
              <a:solidFill>
                <a:srgbClr val="374151"/>
              </a:solidFill>
              <a:latin typeface="Times New Roman"/>
              <a:ea typeface="Times New Roman"/>
              <a:cs typeface="Times New Roman"/>
              <a:sym typeface="Times New Roman"/>
            </a:endParaRPr>
          </a:p>
          <a:p>
            <a:pPr indent="-311150" lvl="2" marL="1371600" rtl="0" algn="l">
              <a:lnSpc>
                <a:spcPct val="105000"/>
              </a:lnSpc>
              <a:spcBef>
                <a:spcPts val="0"/>
              </a:spcBef>
              <a:spcAft>
                <a:spcPts val="0"/>
              </a:spcAft>
              <a:buClr>
                <a:srgbClr val="374151"/>
              </a:buClr>
              <a:buSzPts val="1300"/>
              <a:buFont typeface="Times New Roman"/>
              <a:buChar char="■"/>
            </a:pPr>
            <a:r>
              <a:rPr lang="en" sz="1300">
                <a:solidFill>
                  <a:srgbClr val="374151"/>
                </a:solidFill>
                <a:latin typeface="Times New Roman"/>
                <a:ea typeface="Times New Roman"/>
                <a:cs typeface="Times New Roman"/>
                <a:sym typeface="Times New Roman"/>
              </a:rPr>
              <a:t>Controls the balance of L1 regularization.</a:t>
            </a:r>
            <a:endParaRPr sz="1300">
              <a:solidFill>
                <a:srgbClr val="374151"/>
              </a:solidFill>
              <a:latin typeface="Times New Roman"/>
              <a:ea typeface="Times New Roman"/>
              <a:cs typeface="Times New Roman"/>
              <a:sym typeface="Times New Roman"/>
            </a:endParaRPr>
          </a:p>
          <a:p>
            <a:pPr indent="-311150" lvl="2" marL="1371600" rtl="0" algn="l">
              <a:lnSpc>
                <a:spcPct val="105000"/>
              </a:lnSpc>
              <a:spcBef>
                <a:spcPts val="0"/>
              </a:spcBef>
              <a:spcAft>
                <a:spcPts val="0"/>
              </a:spcAft>
              <a:buClr>
                <a:srgbClr val="374151"/>
              </a:buClr>
              <a:buSzPts val="1300"/>
              <a:buFont typeface="Times New Roman"/>
              <a:buChar char="■"/>
            </a:pPr>
            <a:r>
              <a:rPr lang="en" sz="1300">
                <a:solidFill>
                  <a:srgbClr val="374151"/>
                </a:solidFill>
                <a:latin typeface="Times New Roman"/>
                <a:ea typeface="Times New Roman"/>
                <a:cs typeface="Times New Roman"/>
                <a:sym typeface="Times New Roman"/>
              </a:rPr>
              <a:t>Helps to manage multicollinearity and feature selection, improving model performance.</a:t>
            </a:r>
            <a:endParaRPr sz="1300">
              <a:solidFill>
                <a:srgbClr val="374151"/>
              </a:solidFill>
              <a:latin typeface="Times New Roman"/>
              <a:ea typeface="Times New Roman"/>
              <a:cs typeface="Times New Roman"/>
              <a:sym typeface="Times New Roman"/>
            </a:endParaRPr>
          </a:p>
          <a:p>
            <a:pPr indent="-311150" lvl="1" marL="914400" rtl="0" algn="l">
              <a:lnSpc>
                <a:spcPct val="105000"/>
              </a:lnSpc>
              <a:spcBef>
                <a:spcPts val="0"/>
              </a:spcBef>
              <a:spcAft>
                <a:spcPts val="0"/>
              </a:spcAft>
              <a:buClr>
                <a:srgbClr val="374151"/>
              </a:buClr>
              <a:buSzPts val="1300"/>
              <a:buFont typeface="Times New Roman"/>
              <a:buChar char="○"/>
            </a:pPr>
            <a:r>
              <a:rPr b="1" lang="en" sz="1300">
                <a:solidFill>
                  <a:srgbClr val="374151"/>
                </a:solidFill>
                <a:latin typeface="Times New Roman"/>
                <a:ea typeface="Times New Roman"/>
                <a:cs typeface="Times New Roman"/>
                <a:sym typeface="Times New Roman"/>
              </a:rPr>
              <a:t>C (Inverse of Regularization Strength)</a:t>
            </a:r>
            <a:r>
              <a:rPr lang="en" sz="1300">
                <a:solidFill>
                  <a:srgbClr val="374151"/>
                </a:solidFill>
                <a:latin typeface="Times New Roman"/>
                <a:ea typeface="Times New Roman"/>
                <a:cs typeface="Times New Roman"/>
                <a:sym typeface="Times New Roman"/>
              </a:rPr>
              <a:t>:</a:t>
            </a:r>
            <a:endParaRPr sz="1300">
              <a:solidFill>
                <a:srgbClr val="374151"/>
              </a:solidFill>
              <a:latin typeface="Times New Roman"/>
              <a:ea typeface="Times New Roman"/>
              <a:cs typeface="Times New Roman"/>
              <a:sym typeface="Times New Roman"/>
            </a:endParaRPr>
          </a:p>
          <a:p>
            <a:pPr indent="-311150" lvl="2" marL="1371600" rtl="0" algn="l">
              <a:lnSpc>
                <a:spcPct val="105000"/>
              </a:lnSpc>
              <a:spcBef>
                <a:spcPts val="0"/>
              </a:spcBef>
              <a:spcAft>
                <a:spcPts val="0"/>
              </a:spcAft>
              <a:buClr>
                <a:srgbClr val="374151"/>
              </a:buClr>
              <a:buSzPts val="1300"/>
              <a:buFont typeface="Times New Roman"/>
              <a:buChar char="■"/>
            </a:pPr>
            <a:r>
              <a:rPr lang="en" sz="1300">
                <a:solidFill>
                  <a:srgbClr val="374151"/>
                </a:solidFill>
                <a:latin typeface="Times New Roman"/>
                <a:ea typeface="Times New Roman"/>
                <a:cs typeface="Times New Roman"/>
                <a:sym typeface="Times New Roman"/>
              </a:rPr>
              <a:t>Determines the level of regularization.</a:t>
            </a:r>
            <a:endParaRPr sz="1300">
              <a:solidFill>
                <a:srgbClr val="374151"/>
              </a:solidFill>
              <a:latin typeface="Times New Roman"/>
              <a:ea typeface="Times New Roman"/>
              <a:cs typeface="Times New Roman"/>
              <a:sym typeface="Times New Roman"/>
            </a:endParaRPr>
          </a:p>
          <a:p>
            <a:pPr indent="-311150" lvl="2" marL="1371600" rtl="0" algn="l">
              <a:lnSpc>
                <a:spcPct val="105000"/>
              </a:lnSpc>
              <a:spcBef>
                <a:spcPts val="0"/>
              </a:spcBef>
              <a:spcAft>
                <a:spcPts val="0"/>
              </a:spcAft>
              <a:buClr>
                <a:srgbClr val="374151"/>
              </a:buClr>
              <a:buSzPts val="1300"/>
              <a:buFont typeface="Times New Roman"/>
              <a:buChar char="■"/>
            </a:pPr>
            <a:r>
              <a:rPr lang="en" sz="1300">
                <a:solidFill>
                  <a:srgbClr val="374151"/>
                </a:solidFill>
                <a:latin typeface="Times New Roman"/>
                <a:ea typeface="Times New Roman"/>
                <a:cs typeface="Times New Roman"/>
                <a:sym typeface="Times New Roman"/>
              </a:rPr>
              <a:t>Lower values mean stronger regularization, which can be crucial for model accuracy.</a:t>
            </a:r>
            <a:endParaRPr sz="1300">
              <a:solidFill>
                <a:srgbClr val="374151"/>
              </a:solidFill>
              <a:latin typeface="Times New Roman"/>
              <a:ea typeface="Times New Roman"/>
              <a:cs typeface="Times New Roman"/>
              <a:sym typeface="Times New Roman"/>
            </a:endParaRPr>
          </a:p>
          <a:p>
            <a:pPr indent="-311150" lvl="0" marL="457200" rtl="0" algn="l">
              <a:lnSpc>
                <a:spcPct val="105000"/>
              </a:lnSpc>
              <a:spcBef>
                <a:spcPts val="0"/>
              </a:spcBef>
              <a:spcAft>
                <a:spcPts val="0"/>
              </a:spcAft>
              <a:buClr>
                <a:srgbClr val="374151"/>
              </a:buClr>
              <a:buSzPts val="1300"/>
              <a:buFont typeface="Times New Roman"/>
              <a:buChar char="●"/>
            </a:pPr>
            <a:r>
              <a:rPr b="1" lang="en" sz="1300">
                <a:solidFill>
                  <a:srgbClr val="374151"/>
                </a:solidFill>
                <a:latin typeface="Times New Roman"/>
                <a:ea typeface="Times New Roman"/>
                <a:cs typeface="Times New Roman"/>
                <a:sym typeface="Times New Roman"/>
              </a:rPr>
              <a:t>Data Preparation</a:t>
            </a:r>
            <a:r>
              <a:rPr lang="en" sz="1300">
                <a:solidFill>
                  <a:srgbClr val="374151"/>
                </a:solidFill>
                <a:latin typeface="Times New Roman"/>
                <a:ea typeface="Times New Roman"/>
                <a:cs typeface="Times New Roman"/>
                <a:sym typeface="Times New Roman"/>
              </a:rPr>
              <a:t>:</a:t>
            </a:r>
            <a:endParaRPr sz="1300">
              <a:solidFill>
                <a:srgbClr val="374151"/>
              </a:solidFill>
              <a:latin typeface="Times New Roman"/>
              <a:ea typeface="Times New Roman"/>
              <a:cs typeface="Times New Roman"/>
              <a:sym typeface="Times New Roman"/>
            </a:endParaRPr>
          </a:p>
          <a:p>
            <a:pPr indent="-311150" lvl="1" marL="914400" rtl="0" algn="l">
              <a:lnSpc>
                <a:spcPct val="105000"/>
              </a:lnSpc>
              <a:spcBef>
                <a:spcPts val="0"/>
              </a:spcBef>
              <a:spcAft>
                <a:spcPts val="0"/>
              </a:spcAft>
              <a:buClr>
                <a:srgbClr val="374151"/>
              </a:buClr>
              <a:buSzPts val="1300"/>
              <a:buFont typeface="Times New Roman"/>
              <a:buChar char="○"/>
            </a:pPr>
            <a:r>
              <a:rPr lang="en" sz="1300">
                <a:solidFill>
                  <a:srgbClr val="374151"/>
                </a:solidFill>
                <a:latin typeface="Times New Roman"/>
                <a:ea typeface="Times New Roman"/>
                <a:cs typeface="Times New Roman"/>
                <a:sym typeface="Times New Roman"/>
              </a:rPr>
              <a:t>Uses normalized data to apply L1 and L2 regularization uniformly across all features.</a:t>
            </a:r>
            <a:endParaRPr sz="1300">
              <a:solidFill>
                <a:srgbClr val="374151"/>
              </a:solidFill>
              <a:latin typeface="Times New Roman"/>
              <a:ea typeface="Times New Roman"/>
              <a:cs typeface="Times New Roman"/>
              <a:sym typeface="Times New Roman"/>
            </a:endParaRPr>
          </a:p>
          <a:p>
            <a:pPr indent="-311150" lvl="1" marL="914400" rtl="0" algn="l">
              <a:lnSpc>
                <a:spcPct val="105000"/>
              </a:lnSpc>
              <a:spcBef>
                <a:spcPts val="0"/>
              </a:spcBef>
              <a:spcAft>
                <a:spcPts val="0"/>
              </a:spcAft>
              <a:buClr>
                <a:srgbClr val="374151"/>
              </a:buClr>
              <a:buSzPts val="1300"/>
              <a:buFont typeface="Times New Roman"/>
              <a:buChar char="○"/>
            </a:pPr>
            <a:r>
              <a:rPr lang="en" sz="1300">
                <a:solidFill>
                  <a:srgbClr val="374151"/>
                </a:solidFill>
                <a:latin typeface="Times New Roman"/>
                <a:ea typeface="Times New Roman"/>
                <a:cs typeface="Times New Roman"/>
                <a:sym typeface="Times New Roman"/>
              </a:rPr>
              <a:t>Normalization also contributes to better model performance.</a:t>
            </a:r>
            <a:endParaRPr sz="1300">
              <a:solidFill>
                <a:srgbClr val="374151"/>
              </a:solidFill>
              <a:latin typeface="Times New Roman"/>
              <a:ea typeface="Times New Roman"/>
              <a:cs typeface="Times New Roman"/>
              <a:sym typeface="Times New Roman"/>
            </a:endParaRPr>
          </a:p>
          <a:p>
            <a:pPr indent="-311150" lvl="0" marL="457200" rtl="0" algn="l">
              <a:lnSpc>
                <a:spcPct val="105000"/>
              </a:lnSpc>
              <a:spcBef>
                <a:spcPts val="0"/>
              </a:spcBef>
              <a:spcAft>
                <a:spcPts val="0"/>
              </a:spcAft>
              <a:buClr>
                <a:srgbClr val="374151"/>
              </a:buClr>
              <a:buSzPts val="1300"/>
              <a:buFont typeface="Times New Roman"/>
              <a:buChar char="●"/>
            </a:pPr>
            <a:r>
              <a:rPr b="1" lang="en" sz="1300">
                <a:solidFill>
                  <a:srgbClr val="374151"/>
                </a:solidFill>
                <a:latin typeface="Times New Roman"/>
                <a:ea typeface="Times New Roman"/>
                <a:cs typeface="Times New Roman"/>
                <a:sym typeface="Times New Roman"/>
              </a:rPr>
              <a:t>Objective</a:t>
            </a:r>
            <a:r>
              <a:rPr lang="en" sz="1300">
                <a:solidFill>
                  <a:srgbClr val="374151"/>
                </a:solidFill>
                <a:latin typeface="Times New Roman"/>
                <a:ea typeface="Times New Roman"/>
                <a:cs typeface="Times New Roman"/>
                <a:sym typeface="Times New Roman"/>
              </a:rPr>
              <a:t>: Fine-tune logistic regression to optimize performance, considering our dataset's specific characteristics.</a:t>
            </a:r>
            <a:endParaRPr sz="1300">
              <a:solidFill>
                <a:srgbClr val="374151"/>
              </a:solidFill>
              <a:latin typeface="Times New Roman"/>
              <a:ea typeface="Times New Roman"/>
              <a:cs typeface="Times New Roman"/>
              <a:sym typeface="Times New Roman"/>
            </a:endParaRPr>
          </a:p>
          <a:p>
            <a:pPr indent="0" lvl="0" marL="0" rtl="0" algn="l">
              <a:lnSpc>
                <a:spcPct val="90000"/>
              </a:lnSpc>
              <a:spcBef>
                <a:spcPts val="1500"/>
              </a:spcBef>
              <a:spcAft>
                <a:spcPts val="0"/>
              </a:spcAft>
              <a:buNone/>
            </a:pPr>
            <a:r>
              <a:t/>
            </a:r>
            <a:endParaRPr sz="2900">
              <a:latin typeface="Times New Roman"/>
              <a:ea typeface="Times New Roman"/>
              <a:cs typeface="Times New Roman"/>
              <a:sym typeface="Times New Roman"/>
            </a:endParaRPr>
          </a:p>
        </p:txBody>
      </p:sp>
      <p:pic>
        <p:nvPicPr>
          <p:cNvPr id="342" name="Google Shape;342;p39"/>
          <p:cNvPicPr preferRelativeResize="0"/>
          <p:nvPr/>
        </p:nvPicPr>
        <p:blipFill>
          <a:blip r:embed="rId3">
            <a:alphaModFix/>
          </a:blip>
          <a:stretch>
            <a:fillRect/>
          </a:stretch>
        </p:blipFill>
        <p:spPr>
          <a:xfrm>
            <a:off x="602700" y="750949"/>
            <a:ext cx="7752801" cy="3842326"/>
          </a:xfrm>
          <a:prstGeom prst="rect">
            <a:avLst/>
          </a:prstGeom>
          <a:noFill/>
          <a:ln>
            <a:noFill/>
          </a:ln>
        </p:spPr>
      </p:pic>
      <p:pic>
        <p:nvPicPr>
          <p:cNvPr id="343" name="Google Shape;343;p39"/>
          <p:cNvPicPr preferRelativeResize="0"/>
          <p:nvPr/>
        </p:nvPicPr>
        <p:blipFill>
          <a:blip r:embed="rId4">
            <a:alphaModFix/>
          </a:blip>
          <a:stretch>
            <a:fillRect/>
          </a:stretch>
        </p:blipFill>
        <p:spPr>
          <a:xfrm>
            <a:off x="237050" y="828001"/>
            <a:ext cx="8616451" cy="369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Modeling - Random Forest</a:t>
            </a:r>
            <a:endParaRPr/>
          </a:p>
        </p:txBody>
      </p:sp>
      <p:pic>
        <p:nvPicPr>
          <p:cNvPr id="349" name="Google Shape;349;p40"/>
          <p:cNvPicPr preferRelativeResize="0"/>
          <p:nvPr/>
        </p:nvPicPr>
        <p:blipFill rotWithShape="1">
          <a:blip r:embed="rId3">
            <a:alphaModFix/>
          </a:blip>
          <a:srcRect b="26248" l="0" r="0" t="0"/>
          <a:stretch/>
        </p:blipFill>
        <p:spPr>
          <a:xfrm>
            <a:off x="1072300" y="1113675"/>
            <a:ext cx="6999401" cy="3464726"/>
          </a:xfrm>
          <a:prstGeom prst="rect">
            <a:avLst/>
          </a:prstGeom>
          <a:noFill/>
          <a:ln>
            <a:noFill/>
          </a:ln>
        </p:spPr>
      </p:pic>
      <p:pic>
        <p:nvPicPr>
          <p:cNvPr id="350" name="Google Shape;350;p40"/>
          <p:cNvPicPr preferRelativeResize="0"/>
          <p:nvPr/>
        </p:nvPicPr>
        <p:blipFill rotWithShape="1">
          <a:blip r:embed="rId3">
            <a:alphaModFix/>
          </a:blip>
          <a:srcRect b="0" l="0" r="62868" t="72766"/>
          <a:stretch/>
        </p:blipFill>
        <p:spPr>
          <a:xfrm>
            <a:off x="1704800" y="1357850"/>
            <a:ext cx="5734399" cy="2822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Modeling - Random Forest (PCA)</a:t>
            </a:r>
            <a:endParaRPr/>
          </a:p>
        </p:txBody>
      </p:sp>
      <p:pic>
        <p:nvPicPr>
          <p:cNvPr id="356" name="Google Shape;356;p41"/>
          <p:cNvPicPr preferRelativeResize="0"/>
          <p:nvPr/>
        </p:nvPicPr>
        <p:blipFill rotWithShape="1">
          <a:blip r:embed="rId3">
            <a:alphaModFix/>
          </a:blip>
          <a:srcRect b="25782" l="0" r="0" t="0"/>
          <a:stretch/>
        </p:blipFill>
        <p:spPr>
          <a:xfrm>
            <a:off x="1127687" y="1123300"/>
            <a:ext cx="6888626" cy="3368675"/>
          </a:xfrm>
          <a:prstGeom prst="rect">
            <a:avLst/>
          </a:prstGeom>
          <a:noFill/>
          <a:ln>
            <a:noFill/>
          </a:ln>
        </p:spPr>
      </p:pic>
      <p:pic>
        <p:nvPicPr>
          <p:cNvPr id="357" name="Google Shape;357;p41"/>
          <p:cNvPicPr preferRelativeResize="0"/>
          <p:nvPr/>
        </p:nvPicPr>
        <p:blipFill rotWithShape="1">
          <a:blip r:embed="rId3">
            <a:alphaModFix/>
          </a:blip>
          <a:srcRect b="0" l="0" r="63001" t="73887"/>
          <a:stretch/>
        </p:blipFill>
        <p:spPr>
          <a:xfrm>
            <a:off x="2204349" y="1581625"/>
            <a:ext cx="5019252" cy="2334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2840"/>
              <a:t>Modeling - Random Forest </a:t>
            </a:r>
            <a:r>
              <a:rPr lang="en" sz="2840"/>
              <a:t>(Hyperparameter Tuned)</a:t>
            </a:r>
            <a:endParaRPr sz="2840"/>
          </a:p>
        </p:txBody>
      </p:sp>
      <p:pic>
        <p:nvPicPr>
          <p:cNvPr id="363" name="Google Shape;363;p42"/>
          <p:cNvPicPr preferRelativeResize="0"/>
          <p:nvPr/>
        </p:nvPicPr>
        <p:blipFill rotWithShape="1">
          <a:blip r:embed="rId3">
            <a:alphaModFix/>
          </a:blip>
          <a:srcRect b="26008" l="0" r="0" t="0"/>
          <a:stretch/>
        </p:blipFill>
        <p:spPr>
          <a:xfrm>
            <a:off x="981175" y="1113675"/>
            <a:ext cx="6887548" cy="3368674"/>
          </a:xfrm>
          <a:prstGeom prst="rect">
            <a:avLst/>
          </a:prstGeom>
          <a:noFill/>
          <a:ln>
            <a:noFill/>
          </a:ln>
        </p:spPr>
      </p:pic>
      <p:pic>
        <p:nvPicPr>
          <p:cNvPr id="364" name="Google Shape;364;p42"/>
          <p:cNvPicPr preferRelativeResize="0"/>
          <p:nvPr/>
        </p:nvPicPr>
        <p:blipFill rotWithShape="1">
          <a:blip r:embed="rId3">
            <a:alphaModFix/>
          </a:blip>
          <a:srcRect b="0" l="0" r="63660" t="73513"/>
          <a:stretch/>
        </p:blipFill>
        <p:spPr>
          <a:xfrm>
            <a:off x="2005533" y="1504750"/>
            <a:ext cx="5132924" cy="2472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sp>
        <p:nvSpPr>
          <p:cNvPr id="369" name="Google Shape;369;p43"/>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Modeling - Gradient Tree Boosting</a:t>
            </a:r>
            <a:endParaRPr/>
          </a:p>
        </p:txBody>
      </p:sp>
      <p:pic>
        <p:nvPicPr>
          <p:cNvPr id="370" name="Google Shape;370;p43"/>
          <p:cNvPicPr preferRelativeResize="0"/>
          <p:nvPr/>
        </p:nvPicPr>
        <p:blipFill rotWithShape="1">
          <a:blip r:embed="rId3">
            <a:alphaModFix/>
          </a:blip>
          <a:srcRect b="25782" l="0" r="0" t="0"/>
          <a:stretch/>
        </p:blipFill>
        <p:spPr>
          <a:xfrm>
            <a:off x="1084538" y="1104075"/>
            <a:ext cx="6974926" cy="3397475"/>
          </a:xfrm>
          <a:prstGeom prst="rect">
            <a:avLst/>
          </a:prstGeom>
          <a:noFill/>
          <a:ln>
            <a:noFill/>
          </a:ln>
        </p:spPr>
      </p:pic>
      <p:pic>
        <p:nvPicPr>
          <p:cNvPr id="371" name="Google Shape;371;p43"/>
          <p:cNvPicPr preferRelativeResize="0"/>
          <p:nvPr/>
        </p:nvPicPr>
        <p:blipFill rotWithShape="1">
          <a:blip r:embed="rId3">
            <a:alphaModFix/>
          </a:blip>
          <a:srcRect b="0" l="0" r="62336" t="73513"/>
          <a:stretch/>
        </p:blipFill>
        <p:spPr>
          <a:xfrm>
            <a:off x="1911646" y="1408750"/>
            <a:ext cx="5602699" cy="25858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44"/>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Modeling - Gradient Tree Boosting (PCA)</a:t>
            </a:r>
            <a:endParaRPr/>
          </a:p>
        </p:txBody>
      </p:sp>
      <p:pic>
        <p:nvPicPr>
          <p:cNvPr id="377" name="Google Shape;377;p44"/>
          <p:cNvPicPr preferRelativeResize="0"/>
          <p:nvPr/>
        </p:nvPicPr>
        <p:blipFill rotWithShape="1">
          <a:blip r:embed="rId3">
            <a:alphaModFix/>
          </a:blip>
          <a:srcRect b="26231" l="0" r="0" t="0"/>
          <a:stretch/>
        </p:blipFill>
        <p:spPr>
          <a:xfrm>
            <a:off x="1076925" y="1113700"/>
            <a:ext cx="6990150" cy="3397475"/>
          </a:xfrm>
          <a:prstGeom prst="rect">
            <a:avLst/>
          </a:prstGeom>
          <a:noFill/>
          <a:ln>
            <a:noFill/>
          </a:ln>
        </p:spPr>
      </p:pic>
      <p:pic>
        <p:nvPicPr>
          <p:cNvPr id="378" name="Google Shape;378;p44"/>
          <p:cNvPicPr preferRelativeResize="0"/>
          <p:nvPr/>
        </p:nvPicPr>
        <p:blipFill rotWithShape="1">
          <a:blip r:embed="rId3">
            <a:alphaModFix/>
          </a:blip>
          <a:srcRect b="0" l="0" r="62877" t="74260"/>
          <a:stretch/>
        </p:blipFill>
        <p:spPr>
          <a:xfrm>
            <a:off x="1677353" y="1413287"/>
            <a:ext cx="6125175" cy="2798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sp>
        <p:nvSpPr>
          <p:cNvPr id="383" name="Google Shape;383;p45"/>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2250"/>
              <a:t>Modeling - Gradient Tree Boosting </a:t>
            </a:r>
            <a:r>
              <a:rPr lang="en" sz="2250">
                <a:solidFill>
                  <a:schemeClr val="accent1"/>
                </a:solidFill>
              </a:rPr>
              <a:t> (Hyperparameter Tuned)</a:t>
            </a:r>
            <a:endParaRPr sz="2250"/>
          </a:p>
        </p:txBody>
      </p:sp>
      <p:pic>
        <p:nvPicPr>
          <p:cNvPr id="384" name="Google Shape;384;p45"/>
          <p:cNvPicPr preferRelativeResize="0"/>
          <p:nvPr/>
        </p:nvPicPr>
        <p:blipFill rotWithShape="1">
          <a:blip r:embed="rId3">
            <a:alphaModFix/>
          </a:blip>
          <a:srcRect b="25328" l="0" r="0" t="0"/>
          <a:stretch/>
        </p:blipFill>
        <p:spPr>
          <a:xfrm>
            <a:off x="1037800" y="1104075"/>
            <a:ext cx="7068400" cy="3445500"/>
          </a:xfrm>
          <a:prstGeom prst="rect">
            <a:avLst/>
          </a:prstGeom>
          <a:noFill/>
          <a:ln>
            <a:noFill/>
          </a:ln>
        </p:spPr>
      </p:pic>
      <p:pic>
        <p:nvPicPr>
          <p:cNvPr id="385" name="Google Shape;385;p45"/>
          <p:cNvPicPr preferRelativeResize="0"/>
          <p:nvPr/>
        </p:nvPicPr>
        <p:blipFill rotWithShape="1">
          <a:blip r:embed="rId3">
            <a:alphaModFix/>
          </a:blip>
          <a:srcRect b="0" l="0" r="63002" t="74260"/>
          <a:stretch/>
        </p:blipFill>
        <p:spPr>
          <a:xfrm>
            <a:off x="1900221" y="1562400"/>
            <a:ext cx="5777399" cy="2623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p46"/>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Modeling - XGBoost</a:t>
            </a:r>
            <a:endParaRPr/>
          </a:p>
        </p:txBody>
      </p:sp>
      <p:pic>
        <p:nvPicPr>
          <p:cNvPr id="391" name="Google Shape;391;p46"/>
          <p:cNvPicPr preferRelativeResize="0"/>
          <p:nvPr/>
        </p:nvPicPr>
        <p:blipFill rotWithShape="1">
          <a:blip r:embed="rId3">
            <a:alphaModFix/>
          </a:blip>
          <a:srcRect b="25556" l="0" r="0" t="0"/>
          <a:stretch/>
        </p:blipFill>
        <p:spPr>
          <a:xfrm>
            <a:off x="1070312" y="1104075"/>
            <a:ext cx="7003375" cy="34647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Modeling - XGBoost (PCA)</a:t>
            </a:r>
            <a:endParaRPr/>
          </a:p>
        </p:txBody>
      </p:sp>
      <p:pic>
        <p:nvPicPr>
          <p:cNvPr id="397" name="Google Shape;397;p47"/>
          <p:cNvPicPr preferRelativeResize="0"/>
          <p:nvPr/>
        </p:nvPicPr>
        <p:blipFill rotWithShape="1">
          <a:blip r:embed="rId3">
            <a:alphaModFix/>
          </a:blip>
          <a:srcRect b="26231" l="0" r="0" t="0"/>
          <a:stretch/>
        </p:blipFill>
        <p:spPr>
          <a:xfrm>
            <a:off x="953650" y="1104075"/>
            <a:ext cx="7236701" cy="3368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Project Objective</a:t>
            </a:r>
            <a:endParaRPr/>
          </a:p>
        </p:txBody>
      </p:sp>
      <p:sp>
        <p:nvSpPr>
          <p:cNvPr id="219" name="Google Shape;219;p21"/>
          <p:cNvSpPr txBox="1"/>
          <p:nvPr>
            <p:ph idx="1" type="body"/>
          </p:nvPr>
        </p:nvSpPr>
        <p:spPr>
          <a:xfrm>
            <a:off x="430464" y="902369"/>
            <a:ext cx="8229600" cy="36909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600"/>
              </a:spcBef>
              <a:spcAft>
                <a:spcPts val="0"/>
              </a:spcAft>
              <a:buClr>
                <a:srgbClr val="212121"/>
              </a:buClr>
              <a:buSzPts val="2000"/>
              <a:buFont typeface="Times New Roman"/>
              <a:buChar char="•"/>
            </a:pPr>
            <a:r>
              <a:rPr b="1" lang="en" sz="2000">
                <a:solidFill>
                  <a:srgbClr val="212121"/>
                </a:solidFill>
                <a:highlight>
                  <a:srgbClr val="FFFFFF"/>
                </a:highlight>
                <a:latin typeface="Times New Roman"/>
                <a:ea typeface="Times New Roman"/>
                <a:cs typeface="Times New Roman"/>
                <a:sym typeface="Times New Roman"/>
              </a:rPr>
              <a:t>Goal</a:t>
            </a:r>
            <a:r>
              <a:rPr lang="en" sz="2000">
                <a:solidFill>
                  <a:srgbClr val="212121"/>
                </a:solidFill>
                <a:highlight>
                  <a:srgbClr val="FFFFFF"/>
                </a:highlight>
                <a:latin typeface="Times New Roman"/>
                <a:ea typeface="Times New Roman"/>
                <a:cs typeface="Times New Roman"/>
                <a:sym typeface="Times New Roman"/>
              </a:rPr>
              <a:t>: Develop a </a:t>
            </a:r>
            <a:r>
              <a:rPr b="1" i="1" lang="en" sz="2000">
                <a:solidFill>
                  <a:srgbClr val="212121"/>
                </a:solidFill>
                <a:highlight>
                  <a:srgbClr val="FFFFFF"/>
                </a:highlight>
                <a:latin typeface="Times New Roman"/>
                <a:ea typeface="Times New Roman"/>
                <a:cs typeface="Times New Roman"/>
                <a:sym typeface="Times New Roman"/>
              </a:rPr>
              <a:t>classification</a:t>
            </a:r>
            <a:r>
              <a:rPr lang="en" sz="2000">
                <a:solidFill>
                  <a:srgbClr val="212121"/>
                </a:solidFill>
                <a:highlight>
                  <a:srgbClr val="FFFFFF"/>
                </a:highlight>
                <a:latin typeface="Times New Roman"/>
                <a:ea typeface="Times New Roman"/>
                <a:cs typeface="Times New Roman"/>
                <a:sym typeface="Times New Roman"/>
              </a:rPr>
              <a:t> model capable of predicting the presence of defects in a C program</a:t>
            </a:r>
            <a:endParaRPr sz="2000">
              <a:solidFill>
                <a:srgbClr val="212121"/>
              </a:solidFill>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212121"/>
              </a:buClr>
              <a:buSzPts val="2000"/>
              <a:buFont typeface="Times New Roman"/>
              <a:buChar char="•"/>
            </a:pPr>
            <a:r>
              <a:rPr b="1" lang="en" sz="2000">
                <a:solidFill>
                  <a:srgbClr val="212121"/>
                </a:solidFill>
                <a:highlight>
                  <a:srgbClr val="FFFFFF"/>
                </a:highlight>
                <a:latin typeface="Times New Roman"/>
                <a:ea typeface="Times New Roman"/>
                <a:cs typeface="Times New Roman"/>
                <a:sym typeface="Times New Roman"/>
              </a:rPr>
              <a:t>Benefits</a:t>
            </a:r>
            <a:r>
              <a:rPr lang="en" sz="2000">
                <a:solidFill>
                  <a:srgbClr val="212121"/>
                </a:solidFill>
                <a:highlight>
                  <a:srgbClr val="FFFFFF"/>
                </a:highlight>
                <a:latin typeface="Times New Roman"/>
                <a:ea typeface="Times New Roman"/>
                <a:cs typeface="Times New Roman"/>
                <a:sym typeface="Times New Roman"/>
              </a:rPr>
              <a:t>: </a:t>
            </a:r>
            <a:endParaRPr sz="2000">
              <a:solidFill>
                <a:srgbClr val="212121"/>
              </a:solidFill>
              <a:highlight>
                <a:srgbClr val="FFFFFF"/>
              </a:highlight>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212121"/>
              </a:buClr>
              <a:buSzPts val="2000"/>
              <a:buFont typeface="Times New Roman"/>
              <a:buChar char="–"/>
            </a:pPr>
            <a:r>
              <a:rPr lang="en" sz="2000">
                <a:solidFill>
                  <a:srgbClr val="212121"/>
                </a:solidFill>
                <a:highlight>
                  <a:srgbClr val="FFFFFF"/>
                </a:highlight>
                <a:latin typeface="Times New Roman"/>
                <a:ea typeface="Times New Roman"/>
                <a:cs typeface="Times New Roman"/>
                <a:sym typeface="Times New Roman"/>
              </a:rPr>
              <a:t>Proactively identify potential defects</a:t>
            </a:r>
            <a:endParaRPr sz="2000">
              <a:solidFill>
                <a:srgbClr val="212121"/>
              </a:solidFill>
              <a:highlight>
                <a:srgbClr val="FFFFFF"/>
              </a:highlight>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212121"/>
              </a:buClr>
              <a:buSzPts val="2000"/>
              <a:buFont typeface="Times New Roman"/>
              <a:buChar char="–"/>
            </a:pPr>
            <a:r>
              <a:rPr lang="en" sz="2000">
                <a:solidFill>
                  <a:srgbClr val="212121"/>
                </a:solidFill>
                <a:highlight>
                  <a:srgbClr val="FFFFFF"/>
                </a:highlight>
                <a:latin typeface="Times New Roman"/>
                <a:ea typeface="Times New Roman"/>
                <a:cs typeface="Times New Roman"/>
                <a:sym typeface="Times New Roman"/>
              </a:rPr>
              <a:t>Reduce debugging time</a:t>
            </a:r>
            <a:endParaRPr sz="2000">
              <a:solidFill>
                <a:srgbClr val="212121"/>
              </a:solidFill>
              <a:highlight>
                <a:srgbClr val="FFFFFF"/>
              </a:highlight>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212121"/>
              </a:buClr>
              <a:buSzPts val="2000"/>
              <a:buFont typeface="Times New Roman"/>
              <a:buChar char="–"/>
            </a:pPr>
            <a:r>
              <a:rPr lang="en" sz="2000">
                <a:solidFill>
                  <a:srgbClr val="212121"/>
                </a:solidFill>
                <a:highlight>
                  <a:srgbClr val="FFFFFF"/>
                </a:highlight>
                <a:latin typeface="Times New Roman"/>
                <a:ea typeface="Times New Roman"/>
                <a:cs typeface="Times New Roman"/>
                <a:sym typeface="Times New Roman"/>
              </a:rPr>
              <a:t>Improve overall code quality</a:t>
            </a:r>
            <a:endParaRPr sz="2000">
              <a:solidFill>
                <a:srgbClr val="212121"/>
              </a:solidFill>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212121"/>
              </a:buClr>
              <a:buSzPts val="2000"/>
              <a:buFont typeface="Times New Roman"/>
              <a:buChar char="•"/>
            </a:pPr>
            <a:r>
              <a:rPr lang="en" sz="2000">
                <a:solidFill>
                  <a:srgbClr val="212121"/>
                </a:solidFill>
                <a:highlight>
                  <a:srgbClr val="FFFFFF"/>
                </a:highlight>
                <a:latin typeface="Times New Roman"/>
                <a:ea typeface="Times New Roman"/>
                <a:cs typeface="Times New Roman"/>
                <a:sym typeface="Times New Roman"/>
              </a:rPr>
              <a:t>We hope that the outcome of this project would augment the code development process, making it a valuable endeavor in the realm of software engineering.</a:t>
            </a:r>
            <a:endParaRPr sz="20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1" name="Shape 401"/>
        <p:cNvGrpSpPr/>
        <p:nvPr/>
      </p:nvGrpSpPr>
      <p:grpSpPr>
        <a:xfrm>
          <a:off x="0" y="0"/>
          <a:ext cx="0" cy="0"/>
          <a:chOff x="0" y="0"/>
          <a:chExt cx="0" cy="0"/>
        </a:xfrm>
      </p:grpSpPr>
      <p:sp>
        <p:nvSpPr>
          <p:cNvPr id="402" name="Google Shape;402;p48"/>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2800"/>
              <a:t>Modeling - XGBoost</a:t>
            </a:r>
            <a:r>
              <a:rPr lang="en" sz="2800">
                <a:solidFill>
                  <a:schemeClr val="accent1"/>
                </a:solidFill>
              </a:rPr>
              <a:t> (Hyperparameter Tuned)</a:t>
            </a:r>
            <a:endParaRPr sz="2800"/>
          </a:p>
        </p:txBody>
      </p:sp>
      <p:pic>
        <p:nvPicPr>
          <p:cNvPr id="403" name="Google Shape;403;p48"/>
          <p:cNvPicPr preferRelativeResize="0"/>
          <p:nvPr/>
        </p:nvPicPr>
        <p:blipFill rotWithShape="1">
          <a:blip r:embed="rId3">
            <a:alphaModFix/>
          </a:blip>
          <a:srcRect b="25328" l="0" r="0" t="0"/>
          <a:stretch/>
        </p:blipFill>
        <p:spPr>
          <a:xfrm>
            <a:off x="1025038" y="1123300"/>
            <a:ext cx="7093926" cy="3483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9"/>
          <p:cNvSpPr txBox="1"/>
          <p:nvPr>
            <p:ph type="title"/>
          </p:nvPr>
        </p:nvSpPr>
        <p:spPr>
          <a:xfrm>
            <a:off x="310150" y="15475"/>
            <a:ext cx="84930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3040"/>
              <a:t>Modeling - Feature Engineering (Data Augmentation)</a:t>
            </a:r>
            <a:endParaRPr sz="3040"/>
          </a:p>
        </p:txBody>
      </p:sp>
      <p:sp>
        <p:nvSpPr>
          <p:cNvPr id="409" name="Google Shape;409;p49"/>
          <p:cNvSpPr txBox="1"/>
          <p:nvPr>
            <p:ph idx="1" type="body"/>
          </p:nvPr>
        </p:nvSpPr>
        <p:spPr>
          <a:xfrm>
            <a:off x="430464" y="902369"/>
            <a:ext cx="8229600" cy="3690900"/>
          </a:xfrm>
          <a:prstGeom prst="rect">
            <a:avLst/>
          </a:prstGeom>
        </p:spPr>
        <p:txBody>
          <a:bodyPr anchorCtr="0" anchor="t" bIns="45700" lIns="91425" spcFirstLastPara="1" rIns="91425" wrap="square" tIns="45700">
            <a:normAutofit lnSpcReduction="20000"/>
          </a:bodyPr>
          <a:lstStyle/>
          <a:p>
            <a:pPr indent="-323850" lvl="0" marL="457200" rtl="0" algn="l">
              <a:lnSpc>
                <a:spcPct val="115000"/>
              </a:lnSpc>
              <a:spcBef>
                <a:spcPts val="1500"/>
              </a:spcBef>
              <a:spcAft>
                <a:spcPts val="0"/>
              </a:spcAft>
              <a:buClr>
                <a:srgbClr val="374151"/>
              </a:buClr>
              <a:buSzPts val="1500"/>
              <a:buFont typeface="Times New Roman"/>
              <a:buChar char="●"/>
            </a:pPr>
            <a:r>
              <a:rPr b="1" lang="en" sz="1500">
                <a:solidFill>
                  <a:srgbClr val="374151"/>
                </a:solidFill>
                <a:latin typeface="Times New Roman"/>
                <a:ea typeface="Times New Roman"/>
                <a:cs typeface="Times New Roman"/>
                <a:sym typeface="Times New Roman"/>
              </a:rPr>
              <a:t>Issue: Imbalance in Target Variable</a:t>
            </a:r>
            <a:endParaRPr b="1" sz="1500">
              <a:solidFill>
                <a:srgbClr val="37415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374151"/>
              </a:buClr>
              <a:buSzPts val="1500"/>
              <a:buFont typeface="Times New Roman"/>
              <a:buChar char="○"/>
            </a:pPr>
            <a:r>
              <a:rPr lang="en" sz="1500">
                <a:solidFill>
                  <a:srgbClr val="374151"/>
                </a:solidFill>
                <a:latin typeface="Times New Roman"/>
                <a:ea typeface="Times New Roman"/>
                <a:cs typeface="Times New Roman"/>
                <a:sym typeface="Times New Roman"/>
              </a:rPr>
              <a:t>Our dataset shows a imbalanced distribution between 'True Defects' and 'False Defects'.</a:t>
            </a:r>
            <a:endParaRPr sz="1500">
              <a:solidFill>
                <a:srgbClr val="37415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374151"/>
              </a:buClr>
              <a:buSzPts val="1500"/>
              <a:buFont typeface="Times New Roman"/>
              <a:buChar char="●"/>
            </a:pPr>
            <a:r>
              <a:rPr b="1" lang="en" sz="1500">
                <a:solidFill>
                  <a:srgbClr val="374151"/>
                </a:solidFill>
                <a:latin typeface="Times New Roman"/>
                <a:ea typeface="Times New Roman"/>
                <a:cs typeface="Times New Roman"/>
                <a:sym typeface="Times New Roman"/>
              </a:rPr>
              <a:t>Solution: Data Augmentation with SMOTE (Synthetic Minority Over-sampling Technique)</a:t>
            </a:r>
            <a:endParaRPr b="1" sz="1500">
              <a:solidFill>
                <a:srgbClr val="37415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374151"/>
              </a:buClr>
              <a:buSzPts val="1500"/>
              <a:buFont typeface="Roboto"/>
              <a:buChar char="○"/>
            </a:pPr>
            <a:r>
              <a:rPr b="1" lang="en" sz="1500">
                <a:solidFill>
                  <a:srgbClr val="374151"/>
                </a:solidFill>
                <a:latin typeface="Times New Roman"/>
                <a:ea typeface="Times New Roman"/>
                <a:cs typeface="Times New Roman"/>
                <a:sym typeface="Times New Roman"/>
              </a:rPr>
              <a:t>What is SMOTE?</a:t>
            </a:r>
            <a:r>
              <a:rPr lang="en" sz="1500">
                <a:solidFill>
                  <a:srgbClr val="374151"/>
                </a:solidFill>
                <a:latin typeface="Times New Roman"/>
                <a:ea typeface="Times New Roman"/>
                <a:cs typeface="Times New Roman"/>
                <a:sym typeface="Times New Roman"/>
              </a:rPr>
              <a:t>: A technique to create synthetic (not real but realistic) samples of the minority class ('True Defects' in our case) to balance the dataset.</a:t>
            </a:r>
            <a:endParaRPr sz="1500">
              <a:solidFill>
                <a:srgbClr val="37415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374151"/>
              </a:buClr>
              <a:buSzPts val="1500"/>
              <a:buFont typeface="Times New Roman"/>
              <a:buChar char="○"/>
            </a:pPr>
            <a:r>
              <a:rPr b="1" lang="en" sz="1500">
                <a:solidFill>
                  <a:srgbClr val="374151"/>
                </a:solidFill>
                <a:latin typeface="Times New Roman"/>
                <a:ea typeface="Times New Roman"/>
                <a:cs typeface="Times New Roman"/>
                <a:sym typeface="Times New Roman"/>
              </a:rPr>
              <a:t>How it Works</a:t>
            </a:r>
            <a:r>
              <a:rPr lang="en" sz="1500">
                <a:solidFill>
                  <a:srgbClr val="374151"/>
                </a:solidFill>
                <a:latin typeface="Times New Roman"/>
                <a:ea typeface="Times New Roman"/>
                <a:cs typeface="Times New Roman"/>
                <a:sym typeface="Times New Roman"/>
              </a:rPr>
              <a:t>: Generates new instances by interpolating between existing minority instances.</a:t>
            </a:r>
            <a:endParaRPr sz="1500">
              <a:solidFill>
                <a:srgbClr val="37415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374151"/>
              </a:buClr>
              <a:buSzPts val="1500"/>
              <a:buFont typeface="Times New Roman"/>
              <a:buChar char="○"/>
            </a:pPr>
            <a:r>
              <a:rPr b="1" lang="en" sz="1500">
                <a:solidFill>
                  <a:srgbClr val="374151"/>
                </a:solidFill>
                <a:latin typeface="Times New Roman"/>
                <a:ea typeface="Times New Roman"/>
                <a:cs typeface="Times New Roman"/>
                <a:sym typeface="Times New Roman"/>
              </a:rPr>
              <a:t>Goal</a:t>
            </a:r>
            <a:r>
              <a:rPr lang="en" sz="1500">
                <a:solidFill>
                  <a:srgbClr val="374151"/>
                </a:solidFill>
                <a:latin typeface="Times New Roman"/>
                <a:ea typeface="Times New Roman"/>
                <a:cs typeface="Times New Roman"/>
                <a:sym typeface="Times New Roman"/>
              </a:rPr>
              <a:t>: Achieve a more balanced dataset which can lead to more accurate and fair model predictions.</a:t>
            </a:r>
            <a:endParaRPr sz="1500">
              <a:solidFill>
                <a:srgbClr val="37415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374151"/>
              </a:buClr>
              <a:buSzPts val="1500"/>
              <a:buFont typeface="Times New Roman"/>
              <a:buChar char="●"/>
            </a:pPr>
            <a:r>
              <a:rPr b="1" lang="en" sz="1500">
                <a:solidFill>
                  <a:srgbClr val="374151"/>
                </a:solidFill>
                <a:latin typeface="Times New Roman"/>
                <a:ea typeface="Times New Roman"/>
                <a:cs typeface="Times New Roman"/>
                <a:sym typeface="Times New Roman"/>
              </a:rPr>
              <a:t>Importance</a:t>
            </a:r>
            <a:r>
              <a:rPr lang="en" sz="1500">
                <a:solidFill>
                  <a:srgbClr val="374151"/>
                </a:solidFill>
                <a:latin typeface="Times New Roman"/>
                <a:ea typeface="Times New Roman"/>
                <a:cs typeface="Times New Roman"/>
                <a:sym typeface="Times New Roman"/>
              </a:rPr>
              <a:t>:</a:t>
            </a:r>
            <a:endParaRPr sz="1500">
              <a:solidFill>
                <a:srgbClr val="37415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374151"/>
              </a:buClr>
              <a:buSzPts val="1500"/>
              <a:buFont typeface="Times New Roman"/>
              <a:buChar char="○"/>
            </a:pPr>
            <a:r>
              <a:rPr lang="en" sz="1500">
                <a:solidFill>
                  <a:srgbClr val="374151"/>
                </a:solidFill>
                <a:latin typeface="Times New Roman"/>
                <a:ea typeface="Times New Roman"/>
                <a:cs typeface="Times New Roman"/>
                <a:sym typeface="Times New Roman"/>
              </a:rPr>
              <a:t>Balanced data helps prevent model bias towards the majority class.</a:t>
            </a:r>
            <a:endParaRPr sz="1500">
              <a:solidFill>
                <a:srgbClr val="37415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374151"/>
              </a:buClr>
              <a:buSzPts val="1500"/>
              <a:buFont typeface="Times New Roman"/>
              <a:buChar char="○"/>
            </a:pPr>
            <a:r>
              <a:rPr lang="en" sz="1500">
                <a:solidFill>
                  <a:srgbClr val="374151"/>
                </a:solidFill>
                <a:latin typeface="Times New Roman"/>
                <a:ea typeface="Times New Roman"/>
                <a:cs typeface="Times New Roman"/>
                <a:sym typeface="Times New Roman"/>
              </a:rPr>
              <a:t>Ensures both 'Defect' and 'No Defect' cases are equally represented and learned by the model.</a:t>
            </a:r>
            <a:endParaRPr sz="1500">
              <a:solidFill>
                <a:srgbClr val="37415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374151"/>
              </a:buClr>
              <a:buSzPts val="1500"/>
              <a:buFont typeface="Times New Roman"/>
              <a:buChar char="●"/>
            </a:pPr>
            <a:r>
              <a:rPr b="1" lang="en" sz="1500">
                <a:solidFill>
                  <a:srgbClr val="374151"/>
                </a:solidFill>
                <a:latin typeface="Times New Roman"/>
                <a:ea typeface="Times New Roman"/>
                <a:cs typeface="Times New Roman"/>
                <a:sym typeface="Times New Roman"/>
              </a:rPr>
              <a:t>Outcome Expectation</a:t>
            </a:r>
            <a:r>
              <a:rPr lang="en" sz="1500">
                <a:solidFill>
                  <a:srgbClr val="374151"/>
                </a:solidFill>
                <a:latin typeface="Times New Roman"/>
                <a:ea typeface="Times New Roman"/>
                <a:cs typeface="Times New Roman"/>
                <a:sym typeface="Times New Roman"/>
              </a:rPr>
              <a:t>:</a:t>
            </a:r>
            <a:endParaRPr sz="1500">
              <a:solidFill>
                <a:srgbClr val="37415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374151"/>
              </a:buClr>
              <a:buSzPts val="1500"/>
              <a:buFont typeface="Times New Roman"/>
              <a:buChar char="○"/>
            </a:pPr>
            <a:r>
              <a:rPr lang="en" sz="1500">
                <a:solidFill>
                  <a:srgbClr val="374151"/>
                </a:solidFill>
                <a:latin typeface="Times New Roman"/>
                <a:ea typeface="Times New Roman"/>
                <a:cs typeface="Times New Roman"/>
                <a:sym typeface="Times New Roman"/>
              </a:rPr>
              <a:t>A more robust model capable of detecting defects more reliably.</a:t>
            </a:r>
            <a:endParaRPr sz="1500">
              <a:solidFill>
                <a:srgbClr val="374151"/>
              </a:solidFill>
              <a:latin typeface="Times New Roman"/>
              <a:ea typeface="Times New Roman"/>
              <a:cs typeface="Times New Roman"/>
              <a:sym typeface="Times New Roman"/>
            </a:endParaRPr>
          </a:p>
          <a:p>
            <a:pPr indent="0" lvl="0" marL="0" rtl="0" algn="l">
              <a:spcBef>
                <a:spcPts val="1500"/>
              </a:spcBef>
              <a:spcAft>
                <a:spcPts val="0"/>
              </a:spcAft>
              <a:buNone/>
            </a:pPr>
            <a:r>
              <a:t/>
            </a:r>
            <a:endParaRPr/>
          </a:p>
        </p:txBody>
      </p:sp>
      <p:pic>
        <p:nvPicPr>
          <p:cNvPr id="410" name="Google Shape;410;p49"/>
          <p:cNvPicPr preferRelativeResize="0"/>
          <p:nvPr/>
        </p:nvPicPr>
        <p:blipFill>
          <a:blip r:embed="rId3">
            <a:alphaModFix/>
          </a:blip>
          <a:stretch>
            <a:fillRect/>
          </a:stretch>
        </p:blipFill>
        <p:spPr>
          <a:xfrm>
            <a:off x="3964025" y="791226"/>
            <a:ext cx="4696049" cy="380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Modeling - Performance Comparison</a:t>
            </a:r>
            <a:endParaRPr/>
          </a:p>
        </p:txBody>
      </p:sp>
      <p:pic>
        <p:nvPicPr>
          <p:cNvPr id="416" name="Google Shape;416;p50"/>
          <p:cNvPicPr preferRelativeResize="0"/>
          <p:nvPr/>
        </p:nvPicPr>
        <p:blipFill>
          <a:blip r:embed="rId3">
            <a:alphaModFix/>
          </a:blip>
          <a:stretch>
            <a:fillRect/>
          </a:stretch>
        </p:blipFill>
        <p:spPr>
          <a:xfrm>
            <a:off x="580688" y="825975"/>
            <a:ext cx="7982627" cy="38202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1"/>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2840">
                <a:solidFill>
                  <a:schemeClr val="accent1"/>
                </a:solidFill>
              </a:rPr>
              <a:t>Impacts of Data Augmentation on Model Performance</a:t>
            </a:r>
            <a:endParaRPr sz="2040"/>
          </a:p>
        </p:txBody>
      </p:sp>
      <p:pic>
        <p:nvPicPr>
          <p:cNvPr id="422" name="Google Shape;422;p51"/>
          <p:cNvPicPr preferRelativeResize="0"/>
          <p:nvPr/>
        </p:nvPicPr>
        <p:blipFill>
          <a:blip r:embed="rId3">
            <a:alphaModFix/>
          </a:blip>
          <a:stretch>
            <a:fillRect/>
          </a:stretch>
        </p:blipFill>
        <p:spPr>
          <a:xfrm>
            <a:off x="356600" y="910863"/>
            <a:ext cx="8229599" cy="3507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2"/>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2840"/>
              <a:t>Impacts of Data Augmentation on Model Performance</a:t>
            </a:r>
            <a:endParaRPr sz="2840"/>
          </a:p>
        </p:txBody>
      </p:sp>
      <p:sp>
        <p:nvSpPr>
          <p:cNvPr id="428" name="Google Shape;428;p52"/>
          <p:cNvSpPr txBox="1"/>
          <p:nvPr>
            <p:ph idx="1" type="body"/>
          </p:nvPr>
        </p:nvSpPr>
        <p:spPr>
          <a:xfrm>
            <a:off x="430464" y="902369"/>
            <a:ext cx="8229600" cy="36909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500"/>
              </a:spcBef>
              <a:spcAft>
                <a:spcPts val="0"/>
              </a:spcAft>
              <a:buClr>
                <a:srgbClr val="374151"/>
              </a:buClr>
              <a:buSzPts val="1400"/>
              <a:buFont typeface="Roboto"/>
              <a:buChar char="●"/>
            </a:pPr>
            <a:r>
              <a:rPr b="1" lang="en" sz="1400">
                <a:solidFill>
                  <a:srgbClr val="374151"/>
                </a:solidFill>
                <a:latin typeface="Times New Roman"/>
                <a:ea typeface="Times New Roman"/>
                <a:cs typeface="Times New Roman"/>
                <a:sym typeface="Times New Roman"/>
              </a:rPr>
              <a:t>Observation</a:t>
            </a:r>
            <a:r>
              <a:rPr lang="en" sz="1400">
                <a:solidFill>
                  <a:srgbClr val="374151"/>
                </a:solidFill>
                <a:latin typeface="Times New Roman"/>
                <a:ea typeface="Times New Roman"/>
                <a:cs typeface="Times New Roman"/>
                <a:sym typeface="Times New Roman"/>
              </a:rPr>
              <a:t>:</a:t>
            </a:r>
            <a:endParaRPr sz="1400">
              <a:solidFill>
                <a:srgbClr val="37415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Models show improved performance in classifying positive samples (defects) on the augmented dataset.</a:t>
            </a:r>
            <a:endParaRPr sz="1400">
              <a:solidFill>
                <a:srgbClr val="37415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Performance decreases on the original dataset, particularly for the majority class (no defects).</a:t>
            </a:r>
            <a:endParaRPr sz="1400">
              <a:solidFill>
                <a:srgbClr val="37415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74151"/>
              </a:buClr>
              <a:buSzPts val="1400"/>
              <a:buFont typeface="Times New Roman"/>
              <a:buChar char="●"/>
            </a:pPr>
            <a:r>
              <a:rPr b="1" lang="en" sz="1400">
                <a:solidFill>
                  <a:srgbClr val="374151"/>
                </a:solidFill>
                <a:latin typeface="Times New Roman"/>
                <a:ea typeface="Times New Roman"/>
                <a:cs typeface="Times New Roman"/>
                <a:sym typeface="Times New Roman"/>
              </a:rPr>
              <a:t>Reasons for Change</a:t>
            </a:r>
            <a:r>
              <a:rPr lang="en" sz="1400">
                <a:solidFill>
                  <a:srgbClr val="374151"/>
                </a:solidFill>
                <a:latin typeface="Times New Roman"/>
                <a:ea typeface="Times New Roman"/>
                <a:cs typeface="Times New Roman"/>
                <a:sym typeface="Times New Roman"/>
              </a:rPr>
              <a:t>:</a:t>
            </a:r>
            <a:endParaRPr sz="1400">
              <a:solidFill>
                <a:srgbClr val="37415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Augmentation adds more positive samples, enhancing the model's ability to identify defects.</a:t>
            </a:r>
            <a:endParaRPr sz="1400">
              <a:solidFill>
                <a:srgbClr val="37415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This leads to a trade-off, with reduced accuracy on the original, unbalanced dataset.</a:t>
            </a:r>
            <a:endParaRPr sz="1400">
              <a:solidFill>
                <a:srgbClr val="37415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74151"/>
              </a:buClr>
              <a:buSzPts val="1400"/>
              <a:buFont typeface="Times New Roman"/>
              <a:buChar char="●"/>
            </a:pPr>
            <a:r>
              <a:rPr b="1" lang="en" sz="1400">
                <a:solidFill>
                  <a:srgbClr val="374151"/>
                </a:solidFill>
                <a:latin typeface="Times New Roman"/>
                <a:ea typeface="Times New Roman"/>
                <a:cs typeface="Times New Roman"/>
                <a:sym typeface="Times New Roman"/>
              </a:rPr>
              <a:t>Key Insight</a:t>
            </a:r>
            <a:r>
              <a:rPr lang="en" sz="1400">
                <a:solidFill>
                  <a:srgbClr val="374151"/>
                </a:solidFill>
                <a:latin typeface="Times New Roman"/>
                <a:ea typeface="Times New Roman"/>
                <a:cs typeface="Times New Roman"/>
                <a:sym typeface="Times New Roman"/>
              </a:rPr>
              <a:t>:</a:t>
            </a:r>
            <a:endParaRPr sz="1400">
              <a:solidFill>
                <a:srgbClr val="37415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Augmentation helps models learn patterns associated with the minority class more effectively.</a:t>
            </a:r>
            <a:endParaRPr sz="1400">
              <a:solidFill>
                <a:srgbClr val="37415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However, it's essential to balance this with the need for generalization to real-world data.</a:t>
            </a:r>
            <a:endParaRPr sz="1400">
              <a:solidFill>
                <a:srgbClr val="37415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74151"/>
              </a:buClr>
              <a:buSzPts val="1400"/>
              <a:buFont typeface="Times New Roman"/>
              <a:buChar char="●"/>
            </a:pPr>
            <a:r>
              <a:rPr b="1" lang="en" sz="1400">
                <a:solidFill>
                  <a:srgbClr val="374151"/>
                </a:solidFill>
                <a:latin typeface="Times New Roman"/>
                <a:ea typeface="Times New Roman"/>
                <a:cs typeface="Times New Roman"/>
                <a:sym typeface="Times New Roman"/>
              </a:rPr>
              <a:t>Conclusion</a:t>
            </a:r>
            <a:r>
              <a:rPr lang="en" sz="1400">
                <a:solidFill>
                  <a:srgbClr val="374151"/>
                </a:solidFill>
                <a:latin typeface="Times New Roman"/>
                <a:ea typeface="Times New Roman"/>
                <a:cs typeface="Times New Roman"/>
                <a:sym typeface="Times New Roman"/>
              </a:rPr>
              <a:t>:</a:t>
            </a:r>
            <a:endParaRPr sz="1400">
              <a:solidFill>
                <a:srgbClr val="37415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While augmentation makes models more sensitive to positive samples (a goal achieved), it's crucial to consider how this aligns with real-world application.</a:t>
            </a:r>
            <a:endParaRPr sz="1400">
              <a:solidFill>
                <a:srgbClr val="37415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Ongoing refinement is needed to ensure models are both accurate and applicable in practical scenarios.</a:t>
            </a:r>
            <a:endParaRPr sz="1400">
              <a:solidFill>
                <a:srgbClr val="374151"/>
              </a:solidFill>
              <a:latin typeface="Times New Roman"/>
              <a:ea typeface="Times New Roman"/>
              <a:cs typeface="Times New Roman"/>
              <a:sym typeface="Times New Roman"/>
            </a:endParaRPr>
          </a:p>
          <a:p>
            <a:pPr indent="0" lvl="0" marL="0" rtl="0" algn="l">
              <a:spcBef>
                <a:spcPts val="1500"/>
              </a:spcBef>
              <a:spcAft>
                <a:spcPts val="0"/>
              </a:spcAft>
              <a:buNone/>
            </a:pPr>
            <a:r>
              <a:t/>
            </a:r>
            <a:endParaRPr sz="29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3"/>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Conclusion</a:t>
            </a:r>
            <a:endParaRPr/>
          </a:p>
        </p:txBody>
      </p:sp>
      <p:sp>
        <p:nvSpPr>
          <p:cNvPr id="434" name="Google Shape;434;p53"/>
          <p:cNvSpPr txBox="1"/>
          <p:nvPr>
            <p:ph idx="1" type="body"/>
          </p:nvPr>
        </p:nvSpPr>
        <p:spPr>
          <a:xfrm>
            <a:off x="430464" y="902369"/>
            <a:ext cx="8229600" cy="369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361950" lvl="0" marL="457200" rtl="0" algn="l">
              <a:spcBef>
                <a:spcPts val="0"/>
              </a:spcBef>
              <a:spcAft>
                <a:spcPts val="0"/>
              </a:spcAft>
              <a:buClr>
                <a:srgbClr val="212121"/>
              </a:buClr>
              <a:buSzPts val="2100"/>
              <a:buFont typeface="Times New Roman"/>
              <a:buChar char="•"/>
            </a:pPr>
            <a:r>
              <a:rPr lang="en" sz="2100">
                <a:solidFill>
                  <a:srgbClr val="212121"/>
                </a:solidFill>
                <a:latin typeface="Times New Roman"/>
                <a:ea typeface="Times New Roman"/>
                <a:cs typeface="Times New Roman"/>
                <a:sym typeface="Times New Roman"/>
              </a:rPr>
              <a:t>Upon evaluating various models using a dataset geared towards predicting defects in C programs, we conclude that traditional machine learning models with hyperparameter tuning and PCA show superior performance in key metrics. Despite the advanced capabilities of our custom deep learning model, it has not achieved a leading position, especially in the AUC metric, which is crucial for predicting defect presence with high confidence—a feature vital for the intended use in Integrated Development Environments (IDEs).</a:t>
            </a:r>
            <a:endParaRPr sz="37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4"/>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Conclusion</a:t>
            </a:r>
            <a:endParaRPr/>
          </a:p>
        </p:txBody>
      </p:sp>
      <p:sp>
        <p:nvSpPr>
          <p:cNvPr id="440" name="Google Shape;440;p54"/>
          <p:cNvSpPr txBox="1"/>
          <p:nvPr>
            <p:ph idx="1" type="body"/>
          </p:nvPr>
        </p:nvSpPr>
        <p:spPr>
          <a:xfrm>
            <a:off x="430464" y="902369"/>
            <a:ext cx="8229600" cy="3690900"/>
          </a:xfrm>
          <a:prstGeom prst="rect">
            <a:avLst/>
          </a:prstGeom>
        </p:spPr>
        <p:txBody>
          <a:bodyPr anchorCtr="0" anchor="t" bIns="45700" lIns="91425" spcFirstLastPara="1" rIns="91425" wrap="square" tIns="45700">
            <a:normAutofit/>
          </a:bodyPr>
          <a:lstStyle/>
          <a:p>
            <a:pPr indent="0" lvl="0" marL="0" rtl="0" algn="l">
              <a:lnSpc>
                <a:spcPct val="115000"/>
              </a:lnSpc>
              <a:spcBef>
                <a:spcPts val="600"/>
              </a:spcBef>
              <a:spcAft>
                <a:spcPts val="0"/>
              </a:spcAft>
              <a:buNone/>
            </a:pPr>
            <a:r>
              <a:rPr b="1" lang="en" sz="2400">
                <a:solidFill>
                  <a:srgbClr val="212121"/>
                </a:solidFill>
                <a:highlight>
                  <a:srgbClr val="FFFFFF"/>
                </a:highlight>
                <a:latin typeface="Times New Roman"/>
                <a:ea typeface="Times New Roman"/>
                <a:cs typeface="Times New Roman"/>
                <a:sym typeface="Times New Roman"/>
              </a:rPr>
              <a:t>Challenges</a:t>
            </a:r>
            <a:endParaRPr b="1" sz="2400">
              <a:solidFill>
                <a:srgbClr val="212121"/>
              </a:solidFill>
              <a:highlight>
                <a:srgbClr val="FFFFFF"/>
              </a:highlight>
              <a:latin typeface="Times New Roman"/>
              <a:ea typeface="Times New Roman"/>
              <a:cs typeface="Times New Roman"/>
              <a:sym typeface="Times New Roman"/>
            </a:endParaRPr>
          </a:p>
          <a:p>
            <a:pPr indent="-355600" lvl="0" marL="457200" rtl="0" algn="l">
              <a:lnSpc>
                <a:spcPct val="115000"/>
              </a:lnSpc>
              <a:spcBef>
                <a:spcPts val="600"/>
              </a:spcBef>
              <a:spcAft>
                <a:spcPts val="0"/>
              </a:spcAft>
              <a:buClr>
                <a:srgbClr val="212121"/>
              </a:buClr>
              <a:buSzPts val="2000"/>
              <a:buFont typeface="Times New Roman"/>
              <a:buChar char="●"/>
            </a:pPr>
            <a:r>
              <a:rPr lang="en" sz="2000">
                <a:solidFill>
                  <a:srgbClr val="212121"/>
                </a:solidFill>
                <a:highlight>
                  <a:srgbClr val="FFFFFF"/>
                </a:highlight>
                <a:latin typeface="Times New Roman"/>
                <a:ea typeface="Times New Roman"/>
                <a:cs typeface="Times New Roman"/>
                <a:sym typeface="Times New Roman"/>
              </a:rPr>
              <a:t>A significant challenge we face is the underwhelming AUC of the deep learning model. The synthetic nature of our dataset, which is derived from a model trained on data from 2004, might not capture the full complexity or feature set necessary for a deep learning model to excel. </a:t>
            </a:r>
            <a:endParaRPr sz="2000">
              <a:solidFill>
                <a:srgbClr val="212121"/>
              </a:solidFill>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212121"/>
              </a:buClr>
              <a:buSzPts val="2000"/>
              <a:buFont typeface="Times New Roman"/>
              <a:buChar char="●"/>
            </a:pPr>
            <a:r>
              <a:rPr lang="en" sz="2000">
                <a:solidFill>
                  <a:srgbClr val="212121"/>
                </a:solidFill>
                <a:highlight>
                  <a:srgbClr val="FFFFFF"/>
                </a:highlight>
                <a:latin typeface="Times New Roman"/>
                <a:ea typeface="Times New Roman"/>
                <a:cs typeface="Times New Roman"/>
                <a:sym typeface="Times New Roman"/>
              </a:rPr>
              <a:t>Additionally, the potential non-linear and high-dimensional patterns characteristic of software defects might not be fully realized by the model in its current form.</a:t>
            </a:r>
            <a:endParaRPr sz="20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Conclusion</a:t>
            </a:r>
            <a:endParaRPr/>
          </a:p>
        </p:txBody>
      </p:sp>
      <p:sp>
        <p:nvSpPr>
          <p:cNvPr id="446" name="Google Shape;446;p55"/>
          <p:cNvSpPr txBox="1"/>
          <p:nvPr>
            <p:ph idx="1" type="body"/>
          </p:nvPr>
        </p:nvSpPr>
        <p:spPr>
          <a:xfrm>
            <a:off x="430464" y="902369"/>
            <a:ext cx="8229600" cy="3690900"/>
          </a:xfrm>
          <a:prstGeom prst="rect">
            <a:avLst/>
          </a:prstGeom>
        </p:spPr>
        <p:txBody>
          <a:bodyPr anchorCtr="0" anchor="t" bIns="45700" lIns="91425" spcFirstLastPara="1" rIns="91425" wrap="square" tIns="45700">
            <a:noAutofit/>
          </a:bodyPr>
          <a:lstStyle/>
          <a:p>
            <a:pPr indent="0" lvl="0" marL="0" rtl="0" algn="l">
              <a:lnSpc>
                <a:spcPct val="115000"/>
              </a:lnSpc>
              <a:spcBef>
                <a:spcPts val="600"/>
              </a:spcBef>
              <a:spcAft>
                <a:spcPts val="0"/>
              </a:spcAft>
              <a:buNone/>
            </a:pPr>
            <a:r>
              <a:rPr b="1" lang="en" sz="2400">
                <a:solidFill>
                  <a:srgbClr val="212121"/>
                </a:solidFill>
                <a:highlight>
                  <a:srgbClr val="FFFFFF"/>
                </a:highlight>
                <a:latin typeface="Times New Roman"/>
                <a:ea typeface="Times New Roman"/>
                <a:cs typeface="Times New Roman"/>
                <a:sym typeface="Times New Roman"/>
              </a:rPr>
              <a:t>Future Works</a:t>
            </a:r>
            <a:endParaRPr b="1" sz="2400">
              <a:solidFill>
                <a:srgbClr val="212121"/>
              </a:solidFill>
              <a:highlight>
                <a:srgbClr val="FFFFFF"/>
              </a:highlight>
              <a:latin typeface="Times New Roman"/>
              <a:ea typeface="Times New Roman"/>
              <a:cs typeface="Times New Roman"/>
              <a:sym typeface="Times New Roman"/>
            </a:endParaRPr>
          </a:p>
          <a:p>
            <a:pPr indent="-355600" lvl="0" marL="457200" rtl="0" algn="l">
              <a:lnSpc>
                <a:spcPct val="115000"/>
              </a:lnSpc>
              <a:spcBef>
                <a:spcPts val="600"/>
              </a:spcBef>
              <a:spcAft>
                <a:spcPts val="0"/>
              </a:spcAft>
              <a:buClr>
                <a:srgbClr val="212121"/>
              </a:buClr>
              <a:buSzPts val="2000"/>
              <a:buFont typeface="Times New Roman"/>
              <a:buChar char="●"/>
            </a:pPr>
            <a:r>
              <a:rPr lang="en" sz="2000">
                <a:solidFill>
                  <a:srgbClr val="212121"/>
                </a:solidFill>
                <a:highlight>
                  <a:srgbClr val="FFFFFF"/>
                </a:highlight>
                <a:latin typeface="Times New Roman"/>
                <a:ea typeface="Times New Roman"/>
                <a:cs typeface="Times New Roman"/>
                <a:sym typeface="Times New Roman"/>
              </a:rPr>
              <a:t>We will delve deeper into the neural network's structure. We aim to enrich the model's learning context, potentially by incorporating additional real-world data or by synthesizing more complex features that could highlight the subtleties of defective versus non-defective code.</a:t>
            </a:r>
            <a:endParaRPr sz="2000">
              <a:solidFill>
                <a:srgbClr val="212121"/>
              </a:solidFill>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212121"/>
              </a:buClr>
              <a:buSzPts val="2000"/>
              <a:buFont typeface="Times New Roman"/>
              <a:buChar char="●"/>
            </a:pPr>
            <a:r>
              <a:rPr lang="en" sz="2000">
                <a:solidFill>
                  <a:srgbClr val="212121"/>
                </a:solidFill>
                <a:highlight>
                  <a:srgbClr val="FFFFFF"/>
                </a:highlight>
                <a:latin typeface="Times New Roman"/>
                <a:ea typeface="Times New Roman"/>
                <a:cs typeface="Times New Roman"/>
                <a:sym typeface="Times New Roman"/>
              </a:rPr>
              <a:t>Furthermore, we intend to explore advanced data augmentation techniques that may better simulate the real-world variance in software defects. Cost-sensitive learning and other imbalance-targeting strategies will be evaluated to enhance the model's performance on minority classes, which are often the most critical to detect in a defect prediction context.</a:t>
            </a:r>
            <a:endParaRPr sz="2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2"/>
          <p:cNvSpPr txBox="1"/>
          <p:nvPr>
            <p:ph type="title"/>
          </p:nvPr>
        </p:nvSpPr>
        <p:spPr>
          <a:xfrm>
            <a:off x="310152" y="15485"/>
            <a:ext cx="8229600" cy="693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Dataset Overview: Understanding Our Data</a:t>
            </a:r>
            <a:endParaRPr/>
          </a:p>
        </p:txBody>
      </p:sp>
      <p:sp>
        <p:nvSpPr>
          <p:cNvPr id="225" name="Google Shape;225;p22"/>
          <p:cNvSpPr txBox="1"/>
          <p:nvPr>
            <p:ph idx="1" type="body"/>
          </p:nvPr>
        </p:nvSpPr>
        <p:spPr>
          <a:xfrm>
            <a:off x="430464" y="902369"/>
            <a:ext cx="8229600" cy="3690900"/>
          </a:xfrm>
          <a:prstGeom prst="rect">
            <a:avLst/>
          </a:prstGeom>
        </p:spPr>
        <p:txBody>
          <a:bodyPr anchorCtr="0" anchor="t" bIns="45700" lIns="91425" spcFirstLastPara="1" rIns="91425" wrap="square" tIns="45700">
            <a:noAutofit/>
          </a:bodyPr>
          <a:lstStyle/>
          <a:p>
            <a:pPr indent="-336550" lvl="0" marL="457200" rtl="0" algn="l">
              <a:spcBef>
                <a:spcPts val="360"/>
              </a:spcBef>
              <a:spcAft>
                <a:spcPts val="0"/>
              </a:spcAft>
              <a:buSzPts val="1700"/>
              <a:buFont typeface="Times New Roman"/>
              <a:buChar char="•"/>
            </a:pPr>
            <a:r>
              <a:rPr b="1" lang="en" sz="1700">
                <a:solidFill>
                  <a:srgbClr val="212121"/>
                </a:solidFill>
                <a:highlight>
                  <a:srgbClr val="FFFFFF"/>
                </a:highlight>
                <a:latin typeface="Times New Roman"/>
                <a:ea typeface="Times New Roman"/>
                <a:cs typeface="Times New Roman"/>
                <a:sym typeface="Times New Roman"/>
              </a:rPr>
              <a:t>Dataset</a:t>
            </a:r>
            <a:r>
              <a:rPr lang="en" sz="1700">
                <a:solidFill>
                  <a:srgbClr val="212121"/>
                </a:solidFill>
                <a:highlight>
                  <a:srgbClr val="FFFFFF"/>
                </a:highlight>
                <a:latin typeface="Times New Roman"/>
                <a:ea typeface="Times New Roman"/>
                <a:cs typeface="Times New Roman"/>
                <a:sym typeface="Times New Roman"/>
              </a:rPr>
              <a:t>: </a:t>
            </a:r>
            <a:r>
              <a:rPr lang="en" sz="1700" u="sng">
                <a:solidFill>
                  <a:schemeClr val="hlink"/>
                </a:solidFill>
                <a:highlight>
                  <a:srgbClr val="FFFFFF"/>
                </a:highlight>
                <a:latin typeface="Times New Roman"/>
                <a:ea typeface="Times New Roman"/>
                <a:cs typeface="Times New Roman"/>
                <a:sym typeface="Times New Roman"/>
                <a:hlinkClick r:id="rId3"/>
              </a:rPr>
              <a:t>Binary Classification with a Software Defects Dataset</a:t>
            </a:r>
            <a:r>
              <a:rPr lang="en" sz="1700">
                <a:solidFill>
                  <a:srgbClr val="212121"/>
                </a:solidFill>
                <a:highlight>
                  <a:srgbClr val="FFFFFF"/>
                </a:highlight>
                <a:latin typeface="Times New Roman"/>
                <a:ea typeface="Times New Roman"/>
                <a:cs typeface="Times New Roman"/>
                <a:sym typeface="Times New Roman"/>
              </a:rPr>
              <a:t> available on Kaggle. It is a synthetic dataset generated from a deep learning model that was trained on the original </a:t>
            </a:r>
            <a:r>
              <a:rPr lang="en" sz="1700" u="sng">
                <a:solidFill>
                  <a:schemeClr val="hlink"/>
                </a:solidFill>
                <a:highlight>
                  <a:srgbClr val="FFFFFF"/>
                </a:highlight>
                <a:latin typeface="Times New Roman"/>
                <a:ea typeface="Times New Roman"/>
                <a:cs typeface="Times New Roman"/>
                <a:sym typeface="Times New Roman"/>
                <a:hlinkClick r:id="rId4"/>
              </a:rPr>
              <a:t>Software Defect Dataset</a:t>
            </a:r>
            <a:r>
              <a:rPr lang="en" sz="1700">
                <a:solidFill>
                  <a:srgbClr val="212121"/>
                </a:solidFill>
                <a:highlight>
                  <a:srgbClr val="FFFFFF"/>
                </a:highlight>
                <a:latin typeface="Times New Roman"/>
                <a:ea typeface="Times New Roman"/>
                <a:cs typeface="Times New Roman"/>
                <a:sym typeface="Times New Roman"/>
              </a:rPr>
              <a:t> released on December 2, 2004. </a:t>
            </a:r>
            <a:endParaRPr sz="1700">
              <a:solidFill>
                <a:srgbClr val="212121"/>
              </a:solidFill>
              <a:highlight>
                <a:srgbClr val="FFFFFF"/>
              </a:highlight>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b="1" lang="en" sz="1700">
                <a:solidFill>
                  <a:srgbClr val="212121"/>
                </a:solidFill>
                <a:highlight>
                  <a:srgbClr val="FFFFFF"/>
                </a:highlight>
                <a:latin typeface="Times New Roman"/>
                <a:ea typeface="Times New Roman"/>
                <a:cs typeface="Times New Roman"/>
                <a:sym typeface="Times New Roman"/>
              </a:rPr>
              <a:t>Content</a:t>
            </a:r>
            <a:r>
              <a:rPr lang="en" sz="1700">
                <a:solidFill>
                  <a:srgbClr val="212121"/>
                </a:solidFill>
                <a:highlight>
                  <a:srgbClr val="FFFFFF"/>
                </a:highlight>
                <a:latin typeface="Times New Roman"/>
                <a:ea typeface="Times New Roman"/>
                <a:cs typeface="Times New Roman"/>
                <a:sym typeface="Times New Roman"/>
              </a:rPr>
              <a:t>:</a:t>
            </a:r>
            <a:endParaRPr sz="1700">
              <a:solidFill>
                <a:srgbClr val="212121"/>
              </a:solidFill>
              <a:highlight>
                <a:srgbClr val="FFFFFF"/>
              </a:highlight>
              <a:latin typeface="Times New Roman"/>
              <a:ea typeface="Times New Roman"/>
              <a:cs typeface="Times New Roman"/>
              <a:sym typeface="Times New Roman"/>
            </a:endParaRPr>
          </a:p>
          <a:p>
            <a:pPr indent="-336550" lvl="1" marL="914400" rtl="0" algn="l">
              <a:spcBef>
                <a:spcPts val="0"/>
              </a:spcBef>
              <a:spcAft>
                <a:spcPts val="0"/>
              </a:spcAft>
              <a:buSzPts val="1700"/>
              <a:buFont typeface="Times New Roman"/>
              <a:buChar char="–"/>
            </a:pPr>
            <a:r>
              <a:rPr lang="en" sz="1700">
                <a:solidFill>
                  <a:srgbClr val="212121"/>
                </a:solidFill>
                <a:highlight>
                  <a:srgbClr val="FFFFFF"/>
                </a:highlight>
                <a:latin typeface="Times New Roman"/>
                <a:ea typeface="Times New Roman"/>
                <a:cs typeface="Times New Roman"/>
                <a:sym typeface="Times New Roman"/>
              </a:rPr>
              <a:t>Each row in the dataset represents a C program</a:t>
            </a:r>
            <a:endParaRPr sz="1700">
              <a:solidFill>
                <a:srgbClr val="212121"/>
              </a:solidFill>
              <a:highlight>
                <a:srgbClr val="FFFFFF"/>
              </a:highlight>
              <a:latin typeface="Times New Roman"/>
              <a:ea typeface="Times New Roman"/>
              <a:cs typeface="Times New Roman"/>
              <a:sym typeface="Times New Roman"/>
            </a:endParaRPr>
          </a:p>
          <a:p>
            <a:pPr indent="-336550" lvl="1" marL="914400" rtl="0" algn="l">
              <a:spcBef>
                <a:spcPts val="0"/>
              </a:spcBef>
              <a:spcAft>
                <a:spcPts val="0"/>
              </a:spcAft>
              <a:buSzPts val="1700"/>
              <a:buFont typeface="Times New Roman"/>
              <a:buChar char="–"/>
            </a:pPr>
            <a:r>
              <a:rPr lang="en" sz="1700">
                <a:solidFill>
                  <a:srgbClr val="212121"/>
                </a:solidFill>
                <a:highlight>
                  <a:schemeClr val="lt1"/>
                </a:highlight>
                <a:latin typeface="Times New Roman"/>
                <a:ea typeface="Times New Roman"/>
                <a:cs typeface="Times New Roman"/>
                <a:sym typeface="Times New Roman"/>
              </a:rPr>
              <a:t>22 input features</a:t>
            </a:r>
            <a:r>
              <a:rPr b="1" lang="en" sz="1700">
                <a:solidFill>
                  <a:srgbClr val="212121"/>
                </a:solidFill>
                <a:highlight>
                  <a:schemeClr val="lt1"/>
                </a:highlight>
                <a:latin typeface="Times New Roman"/>
                <a:ea typeface="Times New Roman"/>
                <a:cs typeface="Times New Roman"/>
                <a:sym typeface="Times New Roman"/>
              </a:rPr>
              <a:t> </a:t>
            </a:r>
            <a:r>
              <a:rPr lang="en" sz="1700">
                <a:solidFill>
                  <a:srgbClr val="212121"/>
                </a:solidFill>
                <a:highlight>
                  <a:schemeClr val="lt1"/>
                </a:highlight>
                <a:latin typeface="Times New Roman"/>
                <a:ea typeface="Times New Roman"/>
                <a:cs typeface="Times New Roman"/>
                <a:sym typeface="Times New Roman"/>
              </a:rPr>
              <a:t>describe various metrics and characteristics of these programs</a:t>
            </a:r>
            <a:r>
              <a:rPr b="1" lang="en" sz="1700">
                <a:solidFill>
                  <a:srgbClr val="212121"/>
                </a:solidFill>
                <a:highlight>
                  <a:schemeClr val="lt1"/>
                </a:highlight>
                <a:latin typeface="Times New Roman"/>
                <a:ea typeface="Times New Roman"/>
                <a:cs typeface="Times New Roman"/>
                <a:sym typeface="Times New Roman"/>
              </a:rPr>
              <a:t> </a:t>
            </a:r>
            <a:r>
              <a:rPr lang="en" sz="1700">
                <a:solidFill>
                  <a:srgbClr val="212121"/>
                </a:solidFill>
                <a:highlight>
                  <a:schemeClr val="lt1"/>
                </a:highlight>
                <a:latin typeface="Times New Roman"/>
                <a:ea typeface="Times New Roman"/>
                <a:cs typeface="Times New Roman"/>
                <a:sym typeface="Times New Roman"/>
              </a:rPr>
              <a:t>and one target variable defects</a:t>
            </a:r>
            <a:endParaRPr sz="1700">
              <a:solidFill>
                <a:srgbClr val="212121"/>
              </a:solidFill>
              <a:highlight>
                <a:srgbClr val="FFFFFF"/>
              </a:highlight>
              <a:latin typeface="Times New Roman"/>
              <a:ea typeface="Times New Roman"/>
              <a:cs typeface="Times New Roman"/>
              <a:sym typeface="Times New Roman"/>
            </a:endParaRPr>
          </a:p>
        </p:txBody>
      </p:sp>
      <p:pic>
        <p:nvPicPr>
          <p:cNvPr id="226" name="Google Shape;226;p22"/>
          <p:cNvPicPr preferRelativeResize="0"/>
          <p:nvPr/>
        </p:nvPicPr>
        <p:blipFill>
          <a:blip r:embed="rId5">
            <a:alphaModFix/>
          </a:blip>
          <a:stretch>
            <a:fillRect/>
          </a:stretch>
        </p:blipFill>
        <p:spPr>
          <a:xfrm>
            <a:off x="416675" y="3315400"/>
            <a:ext cx="8310625" cy="119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p23"/>
          <p:cNvGrpSpPr/>
          <p:nvPr/>
        </p:nvGrpSpPr>
        <p:grpSpPr>
          <a:xfrm>
            <a:off x="471459" y="795873"/>
            <a:ext cx="7907002" cy="3876347"/>
            <a:chOff x="430473" y="1104843"/>
            <a:chExt cx="8229602" cy="3488433"/>
          </a:xfrm>
        </p:grpSpPr>
        <p:pic>
          <p:nvPicPr>
            <p:cNvPr id="232" name="Google Shape;232;p23"/>
            <p:cNvPicPr preferRelativeResize="0"/>
            <p:nvPr/>
          </p:nvPicPr>
          <p:blipFill>
            <a:blip r:embed="rId3">
              <a:alphaModFix/>
            </a:blip>
            <a:stretch>
              <a:fillRect/>
            </a:stretch>
          </p:blipFill>
          <p:spPr>
            <a:xfrm>
              <a:off x="4319100" y="1104843"/>
              <a:ext cx="4340975" cy="3488433"/>
            </a:xfrm>
            <a:prstGeom prst="rect">
              <a:avLst/>
            </a:prstGeom>
            <a:noFill/>
            <a:ln>
              <a:noFill/>
            </a:ln>
          </p:spPr>
        </p:pic>
        <p:pic>
          <p:nvPicPr>
            <p:cNvPr id="233" name="Google Shape;233;p23"/>
            <p:cNvPicPr preferRelativeResize="0"/>
            <p:nvPr/>
          </p:nvPicPr>
          <p:blipFill>
            <a:blip r:embed="rId4">
              <a:alphaModFix/>
            </a:blip>
            <a:stretch>
              <a:fillRect/>
            </a:stretch>
          </p:blipFill>
          <p:spPr>
            <a:xfrm>
              <a:off x="430473" y="1141025"/>
              <a:ext cx="3888625" cy="3452249"/>
            </a:xfrm>
            <a:prstGeom prst="rect">
              <a:avLst/>
            </a:prstGeom>
            <a:noFill/>
            <a:ln>
              <a:noFill/>
            </a:ln>
          </p:spPr>
        </p:pic>
      </p:grpSp>
      <p:sp>
        <p:nvSpPr>
          <p:cNvPr id="234" name="Google Shape;234;p23"/>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EDA - Distribution of Defects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4"/>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EDA - Distribution of Features</a:t>
            </a:r>
            <a:endParaRPr/>
          </a:p>
        </p:txBody>
      </p:sp>
      <p:sp>
        <p:nvSpPr>
          <p:cNvPr id="240" name="Google Shape;240;p24"/>
          <p:cNvSpPr txBox="1"/>
          <p:nvPr>
            <p:ph idx="1" type="body"/>
          </p:nvPr>
        </p:nvSpPr>
        <p:spPr>
          <a:xfrm>
            <a:off x="430475" y="902375"/>
            <a:ext cx="3275100" cy="3690900"/>
          </a:xfrm>
          <a:prstGeom prst="rect">
            <a:avLst/>
          </a:prstGeom>
        </p:spPr>
        <p:txBody>
          <a:bodyPr anchorCtr="0" anchor="t" bIns="45700" lIns="91425" spcFirstLastPara="1" rIns="91425" wrap="square" tIns="45700">
            <a:normAutofit/>
          </a:bodyPr>
          <a:lstStyle/>
          <a:p>
            <a:pPr indent="-355600" lvl="0" marL="457200" rtl="0" algn="l">
              <a:spcBef>
                <a:spcPts val="360"/>
              </a:spcBef>
              <a:spcAft>
                <a:spcPts val="0"/>
              </a:spcAft>
              <a:buSzPts val="2000"/>
              <a:buFont typeface="Times New Roman"/>
              <a:buChar char="•"/>
            </a:pPr>
            <a:r>
              <a:rPr lang="en" sz="2000">
                <a:latin typeface="Times New Roman"/>
                <a:ea typeface="Times New Roman"/>
                <a:cs typeface="Times New Roman"/>
                <a:sym typeface="Times New Roman"/>
              </a:rPr>
              <a:t>Input features are in different scales.</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There are many </a:t>
            </a:r>
            <a:r>
              <a:rPr b="1" lang="en" sz="2000">
                <a:latin typeface="Times New Roman"/>
                <a:ea typeface="Times New Roman"/>
                <a:cs typeface="Times New Roman"/>
                <a:sym typeface="Times New Roman"/>
              </a:rPr>
              <a:t>outliers</a:t>
            </a:r>
            <a:r>
              <a:rPr lang="en" sz="2000">
                <a:latin typeface="Times New Roman"/>
                <a:ea typeface="Times New Roman"/>
                <a:cs typeface="Times New Roman"/>
                <a:sym typeface="Times New Roman"/>
              </a:rPr>
              <a:t> data present in each features.</a:t>
            </a:r>
            <a:endParaRPr sz="2000">
              <a:latin typeface="Times New Roman"/>
              <a:ea typeface="Times New Roman"/>
              <a:cs typeface="Times New Roman"/>
              <a:sym typeface="Times New Roman"/>
            </a:endParaRPr>
          </a:p>
        </p:txBody>
      </p:sp>
      <p:pic>
        <p:nvPicPr>
          <p:cNvPr id="241" name="Google Shape;241;p24"/>
          <p:cNvPicPr preferRelativeResize="0"/>
          <p:nvPr/>
        </p:nvPicPr>
        <p:blipFill>
          <a:blip r:embed="rId3">
            <a:alphaModFix/>
          </a:blip>
          <a:stretch>
            <a:fillRect/>
          </a:stretch>
        </p:blipFill>
        <p:spPr>
          <a:xfrm>
            <a:off x="3705461" y="826175"/>
            <a:ext cx="4954616" cy="4241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EDA - Distribution of Features</a:t>
            </a:r>
            <a:endParaRPr/>
          </a:p>
        </p:txBody>
      </p:sp>
      <p:sp>
        <p:nvSpPr>
          <p:cNvPr id="247" name="Google Shape;247;p25"/>
          <p:cNvSpPr txBox="1"/>
          <p:nvPr>
            <p:ph idx="1" type="body"/>
          </p:nvPr>
        </p:nvSpPr>
        <p:spPr>
          <a:xfrm>
            <a:off x="209869" y="890750"/>
            <a:ext cx="3385800" cy="3690900"/>
          </a:xfrm>
          <a:prstGeom prst="rect">
            <a:avLst/>
          </a:prstGeom>
        </p:spPr>
        <p:txBody>
          <a:bodyPr anchorCtr="0" anchor="t" bIns="45700" lIns="91425" spcFirstLastPara="1" rIns="91425" wrap="square" tIns="45700">
            <a:normAutofit/>
          </a:bodyPr>
          <a:lstStyle/>
          <a:p>
            <a:pPr indent="-355600" lvl="0" marL="457200" rtl="0" algn="l">
              <a:spcBef>
                <a:spcPts val="360"/>
              </a:spcBef>
              <a:spcAft>
                <a:spcPts val="0"/>
              </a:spcAft>
              <a:buClr>
                <a:srgbClr val="212121"/>
              </a:buClr>
              <a:buSzPts val="2000"/>
              <a:buFont typeface="Times New Roman"/>
              <a:buChar char="•"/>
            </a:pPr>
            <a:r>
              <a:rPr lang="en" sz="2000">
                <a:solidFill>
                  <a:srgbClr val="212121"/>
                </a:solidFill>
                <a:highlight>
                  <a:schemeClr val="lt1"/>
                </a:highlight>
                <a:latin typeface="Times New Roman"/>
                <a:ea typeface="Times New Roman"/>
                <a:cs typeface="Times New Roman"/>
                <a:sym typeface="Times New Roman"/>
              </a:rPr>
              <a:t>All</a:t>
            </a:r>
            <a:r>
              <a:rPr lang="en" sz="2000">
                <a:solidFill>
                  <a:srgbClr val="212121"/>
                </a:solidFill>
                <a:highlight>
                  <a:schemeClr val="lt1"/>
                </a:highlight>
                <a:latin typeface="Times New Roman"/>
                <a:ea typeface="Times New Roman"/>
                <a:cs typeface="Times New Roman"/>
                <a:sym typeface="Times New Roman"/>
              </a:rPr>
              <a:t> 21 features' histograms </a:t>
            </a:r>
            <a:r>
              <a:rPr b="1" lang="en" sz="2000" u="sng">
                <a:solidFill>
                  <a:srgbClr val="212121"/>
                </a:solidFill>
                <a:highlight>
                  <a:schemeClr val="lt1"/>
                </a:highlight>
                <a:latin typeface="Times New Roman"/>
                <a:ea typeface="Times New Roman"/>
                <a:cs typeface="Times New Roman"/>
                <a:sym typeface="Times New Roman"/>
              </a:rPr>
              <a:t>lean towards lower values</a:t>
            </a:r>
            <a:r>
              <a:rPr lang="en" sz="2000">
                <a:solidFill>
                  <a:srgbClr val="212121"/>
                </a:solidFill>
                <a:highlight>
                  <a:schemeClr val="lt1"/>
                </a:highlight>
                <a:latin typeface="Times New Roman"/>
                <a:ea typeface="Times New Roman"/>
                <a:cs typeface="Times New Roman"/>
                <a:sym typeface="Times New Roman"/>
              </a:rPr>
              <a:t> with some high outliers.</a:t>
            </a:r>
            <a:endParaRPr sz="2000">
              <a:solidFill>
                <a:srgbClr val="21212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212121"/>
              </a:buClr>
              <a:buSzPts val="2000"/>
              <a:buFont typeface="Times New Roman"/>
              <a:buChar char="•"/>
            </a:pPr>
            <a:r>
              <a:rPr lang="en" sz="2000">
                <a:solidFill>
                  <a:srgbClr val="212121"/>
                </a:solidFill>
                <a:latin typeface="Times New Roman"/>
                <a:ea typeface="Times New Roman"/>
                <a:cs typeface="Times New Roman"/>
                <a:sym typeface="Times New Roman"/>
              </a:rPr>
              <a:t>Program marked as “Defect” tend to have </a:t>
            </a:r>
            <a:r>
              <a:rPr b="1" lang="en" sz="2000">
                <a:solidFill>
                  <a:srgbClr val="212121"/>
                </a:solidFill>
                <a:latin typeface="Times New Roman"/>
                <a:ea typeface="Times New Roman"/>
                <a:cs typeface="Times New Roman"/>
                <a:sym typeface="Times New Roman"/>
              </a:rPr>
              <a:t>higher</a:t>
            </a:r>
            <a:r>
              <a:rPr lang="en" sz="2000">
                <a:solidFill>
                  <a:srgbClr val="212121"/>
                </a:solidFill>
                <a:latin typeface="Times New Roman"/>
                <a:ea typeface="Times New Roman"/>
                <a:cs typeface="Times New Roman"/>
                <a:sym typeface="Times New Roman"/>
              </a:rPr>
              <a:t> values in their features.</a:t>
            </a:r>
            <a:endParaRPr sz="2000">
              <a:solidFill>
                <a:srgbClr val="21212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212121"/>
              </a:buClr>
              <a:buSzPts val="2000"/>
              <a:buFont typeface="Times New Roman"/>
              <a:buChar char="•"/>
            </a:pPr>
            <a:r>
              <a:rPr lang="en" sz="2000">
                <a:solidFill>
                  <a:srgbClr val="212121"/>
                </a:solidFill>
                <a:highlight>
                  <a:srgbClr val="FFFFFF"/>
                </a:highlight>
                <a:latin typeface="Times New Roman"/>
                <a:ea typeface="Times New Roman"/>
                <a:cs typeface="Times New Roman"/>
                <a:sym typeface="Times New Roman"/>
              </a:rPr>
              <a:t>Programs labeled “No Defect” generally show </a:t>
            </a:r>
            <a:r>
              <a:rPr b="1" lang="en" sz="2000">
                <a:solidFill>
                  <a:srgbClr val="212121"/>
                </a:solidFill>
                <a:highlight>
                  <a:srgbClr val="FFFFFF"/>
                </a:highlight>
                <a:latin typeface="Times New Roman"/>
                <a:ea typeface="Times New Roman"/>
                <a:cs typeface="Times New Roman"/>
                <a:sym typeface="Times New Roman"/>
              </a:rPr>
              <a:t>lower</a:t>
            </a:r>
            <a:r>
              <a:rPr lang="en" sz="2000">
                <a:solidFill>
                  <a:srgbClr val="212121"/>
                </a:solidFill>
                <a:highlight>
                  <a:srgbClr val="FFFFFF"/>
                </a:highlight>
                <a:latin typeface="Times New Roman"/>
                <a:ea typeface="Times New Roman"/>
                <a:cs typeface="Times New Roman"/>
                <a:sym typeface="Times New Roman"/>
              </a:rPr>
              <a:t> feature values.</a:t>
            </a:r>
            <a:endParaRPr sz="2000">
              <a:solidFill>
                <a:srgbClr val="212121"/>
              </a:solidFill>
              <a:highlight>
                <a:srgbClr val="FFFFFF"/>
              </a:highlight>
              <a:latin typeface="Times New Roman"/>
              <a:ea typeface="Times New Roman"/>
              <a:cs typeface="Times New Roman"/>
              <a:sym typeface="Times New Roman"/>
            </a:endParaRPr>
          </a:p>
        </p:txBody>
      </p:sp>
      <p:pic>
        <p:nvPicPr>
          <p:cNvPr id="248" name="Google Shape;248;p25"/>
          <p:cNvPicPr preferRelativeResize="0"/>
          <p:nvPr/>
        </p:nvPicPr>
        <p:blipFill>
          <a:blip r:embed="rId3">
            <a:alphaModFix/>
          </a:blip>
          <a:stretch>
            <a:fillRect/>
          </a:stretch>
        </p:blipFill>
        <p:spPr>
          <a:xfrm>
            <a:off x="3816275" y="826175"/>
            <a:ext cx="4843799" cy="4241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 sz="3140"/>
              <a:t>EDA - Log-Transformed Distribution of Features </a:t>
            </a:r>
            <a:endParaRPr sz="3140"/>
          </a:p>
        </p:txBody>
      </p:sp>
      <p:sp>
        <p:nvSpPr>
          <p:cNvPr id="254" name="Google Shape;254;p26"/>
          <p:cNvSpPr txBox="1"/>
          <p:nvPr>
            <p:ph idx="1" type="body"/>
          </p:nvPr>
        </p:nvSpPr>
        <p:spPr>
          <a:xfrm>
            <a:off x="430475" y="902375"/>
            <a:ext cx="3251400" cy="3690900"/>
          </a:xfrm>
          <a:prstGeom prst="rect">
            <a:avLst/>
          </a:prstGeom>
        </p:spPr>
        <p:txBody>
          <a:bodyPr anchorCtr="0" anchor="t" bIns="45700" lIns="91425" spcFirstLastPara="1" rIns="91425" wrap="square" tIns="45700">
            <a:normAutofit/>
          </a:bodyPr>
          <a:lstStyle/>
          <a:p>
            <a:pPr indent="-355600" lvl="0" marL="457200" rtl="0" algn="l">
              <a:spcBef>
                <a:spcPts val="360"/>
              </a:spcBef>
              <a:spcAft>
                <a:spcPts val="0"/>
              </a:spcAft>
              <a:buClr>
                <a:srgbClr val="212121"/>
              </a:buClr>
              <a:buSzPts val="2000"/>
              <a:buFont typeface="Times New Roman"/>
              <a:buChar char="•"/>
            </a:pPr>
            <a:r>
              <a:rPr lang="en" sz="2000">
                <a:solidFill>
                  <a:srgbClr val="212121"/>
                </a:solidFill>
                <a:highlight>
                  <a:srgbClr val="FFFFFF"/>
                </a:highlight>
                <a:latin typeface="Times New Roman"/>
                <a:ea typeface="Times New Roman"/>
                <a:cs typeface="Times New Roman"/>
                <a:sym typeface="Times New Roman"/>
              </a:rPr>
              <a:t>Our histograms again show us "Defect" program exhibit </a:t>
            </a:r>
            <a:r>
              <a:rPr b="1" lang="en" sz="2000">
                <a:solidFill>
                  <a:srgbClr val="212121"/>
                </a:solidFill>
                <a:highlight>
                  <a:srgbClr val="FFFFFF"/>
                </a:highlight>
                <a:latin typeface="Times New Roman"/>
                <a:ea typeface="Times New Roman"/>
                <a:cs typeface="Times New Roman"/>
                <a:sym typeface="Times New Roman"/>
              </a:rPr>
              <a:t>larger</a:t>
            </a:r>
            <a:r>
              <a:rPr lang="en" sz="2000">
                <a:solidFill>
                  <a:srgbClr val="212121"/>
                </a:solidFill>
                <a:highlight>
                  <a:srgbClr val="FFFFFF"/>
                </a:highlight>
                <a:latin typeface="Times New Roman"/>
                <a:ea typeface="Times New Roman"/>
                <a:cs typeface="Times New Roman"/>
                <a:sym typeface="Times New Roman"/>
              </a:rPr>
              <a:t> values for their associated features compared to programs labeled as "No Defect."</a:t>
            </a:r>
            <a:endParaRPr sz="2000">
              <a:solidFill>
                <a:srgbClr val="212121"/>
              </a:solidFill>
              <a:highlight>
                <a:srgbClr val="FFFFFF"/>
              </a:highlight>
              <a:latin typeface="Times New Roman"/>
              <a:ea typeface="Times New Roman"/>
              <a:cs typeface="Times New Roman"/>
              <a:sym typeface="Times New Roman"/>
            </a:endParaRPr>
          </a:p>
        </p:txBody>
      </p:sp>
      <p:pic>
        <p:nvPicPr>
          <p:cNvPr id="255" name="Google Shape;255;p26"/>
          <p:cNvPicPr preferRelativeResize="0"/>
          <p:nvPr/>
        </p:nvPicPr>
        <p:blipFill>
          <a:blip r:embed="rId3">
            <a:alphaModFix/>
          </a:blip>
          <a:stretch>
            <a:fillRect/>
          </a:stretch>
        </p:blipFill>
        <p:spPr>
          <a:xfrm>
            <a:off x="3480208" y="826175"/>
            <a:ext cx="5179868" cy="4241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EDA - Box Plot of Features</a:t>
            </a:r>
            <a:endParaRPr/>
          </a:p>
        </p:txBody>
      </p:sp>
      <p:sp>
        <p:nvSpPr>
          <p:cNvPr id="261" name="Google Shape;261;p27"/>
          <p:cNvSpPr txBox="1"/>
          <p:nvPr>
            <p:ph idx="1" type="body"/>
          </p:nvPr>
        </p:nvSpPr>
        <p:spPr>
          <a:xfrm>
            <a:off x="430474" y="902375"/>
            <a:ext cx="2532600" cy="3690900"/>
          </a:xfrm>
          <a:prstGeom prst="rect">
            <a:avLst/>
          </a:prstGeom>
        </p:spPr>
        <p:txBody>
          <a:bodyPr anchorCtr="0" anchor="t" bIns="45700" lIns="91425" spcFirstLastPara="1" rIns="91425" wrap="square" tIns="45700">
            <a:normAutofit/>
          </a:bodyPr>
          <a:lstStyle/>
          <a:p>
            <a:pPr indent="-349250" lvl="0" marL="457200" rtl="0" algn="l">
              <a:spcBef>
                <a:spcPts val="360"/>
              </a:spcBef>
              <a:spcAft>
                <a:spcPts val="0"/>
              </a:spcAft>
              <a:buSzPts val="1900"/>
              <a:buFont typeface="Times New Roman"/>
              <a:buChar char="•"/>
            </a:pPr>
            <a:r>
              <a:rPr lang="en" sz="1900">
                <a:latin typeface="Times New Roman"/>
                <a:ea typeface="Times New Roman"/>
                <a:cs typeface="Times New Roman"/>
                <a:sym typeface="Times New Roman"/>
              </a:rPr>
              <a:t>Outliers tend to be more </a:t>
            </a:r>
            <a:r>
              <a:rPr b="1" lang="en" sz="1900">
                <a:latin typeface="Times New Roman"/>
                <a:ea typeface="Times New Roman"/>
                <a:cs typeface="Times New Roman"/>
                <a:sym typeface="Times New Roman"/>
              </a:rPr>
              <a:t>common</a:t>
            </a:r>
            <a:r>
              <a:rPr lang="en" sz="1900">
                <a:latin typeface="Times New Roman"/>
                <a:ea typeface="Times New Roman"/>
                <a:cs typeface="Times New Roman"/>
                <a:sym typeface="Times New Roman"/>
              </a:rPr>
              <a:t> in “defect” programs</a:t>
            </a:r>
            <a:endParaRPr sz="1900">
              <a:latin typeface="Times New Roman"/>
              <a:ea typeface="Times New Roman"/>
              <a:cs typeface="Times New Roman"/>
              <a:sym typeface="Times New Roman"/>
            </a:endParaRPr>
          </a:p>
        </p:txBody>
      </p:sp>
      <p:pic>
        <p:nvPicPr>
          <p:cNvPr id="262" name="Google Shape;262;p27"/>
          <p:cNvPicPr preferRelativeResize="0"/>
          <p:nvPr/>
        </p:nvPicPr>
        <p:blipFill>
          <a:blip r:embed="rId3">
            <a:alphaModFix/>
          </a:blip>
          <a:stretch>
            <a:fillRect/>
          </a:stretch>
        </p:blipFill>
        <p:spPr>
          <a:xfrm>
            <a:off x="3430750" y="902375"/>
            <a:ext cx="5333824" cy="4001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23">
      <a:dk1>
        <a:srgbClr val="00144D"/>
      </a:dk1>
      <a:lt1>
        <a:srgbClr val="FFFFFF"/>
      </a:lt1>
      <a:dk2>
        <a:srgbClr val="57000A"/>
      </a:dk2>
      <a:lt2>
        <a:srgbClr val="82AFD3"/>
      </a:lt2>
      <a:accent1>
        <a:srgbClr val="95001A"/>
      </a:accent1>
      <a:accent2>
        <a:srgbClr val="C0504D"/>
      </a:accent2>
      <a:accent3>
        <a:srgbClr val="045EA7"/>
      </a:accent3>
      <a:accent4>
        <a:srgbClr val="F2C100"/>
      </a:accent4>
      <a:accent5>
        <a:srgbClr val="00144D"/>
      </a:accent5>
      <a:accent6>
        <a:srgbClr val="44464B"/>
      </a:accent6>
      <a:hlink>
        <a:srgbClr val="00144D"/>
      </a:hlink>
      <a:folHlink>
        <a:srgbClr val="82AF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